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92" r:id="rId4"/>
    <p:sldId id="261" r:id="rId5"/>
    <p:sldId id="264" r:id="rId6"/>
    <p:sldId id="262" r:id="rId7"/>
    <p:sldId id="310" r:id="rId8"/>
    <p:sldId id="265" r:id="rId9"/>
    <p:sldId id="326" r:id="rId10"/>
    <p:sldId id="293" r:id="rId11"/>
    <p:sldId id="266" r:id="rId12"/>
    <p:sldId id="284" r:id="rId13"/>
    <p:sldId id="317" r:id="rId14"/>
    <p:sldId id="267" r:id="rId15"/>
    <p:sldId id="316" r:id="rId16"/>
    <p:sldId id="318" r:id="rId17"/>
    <p:sldId id="321" r:id="rId18"/>
    <p:sldId id="320" r:id="rId19"/>
    <p:sldId id="319" r:id="rId20"/>
    <p:sldId id="312" r:id="rId21"/>
    <p:sldId id="314" r:id="rId22"/>
    <p:sldId id="315" r:id="rId23"/>
    <p:sldId id="327" r:id="rId24"/>
    <p:sldId id="32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AA71"/>
    <a:srgbClr val="662031"/>
    <a:srgbClr val="FFFFFF"/>
    <a:srgbClr val="C5AB6E"/>
    <a:srgbClr val="661A2F"/>
    <a:srgbClr val="661B2F"/>
    <a:srgbClr val="732C3C"/>
    <a:srgbClr val="C24739"/>
    <a:srgbClr val="DF0002"/>
    <a:srgbClr val="C3C4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73"/>
    <p:restoredTop sz="78490"/>
  </p:normalViewPr>
  <p:slideViewPr>
    <p:cSldViewPr snapToGrid="0" snapToObjects="1">
      <p:cViewPr varScale="1">
        <p:scale>
          <a:sx n="97" d="100"/>
          <a:sy n="97" d="100"/>
        </p:scale>
        <p:origin x="2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264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5B33BD-19A3-E143-A79C-0ED6F4E1C5C3}" type="doc">
      <dgm:prSet loTypeId="urn:microsoft.com/office/officeart/2005/8/layout/venn1" loCatId="" qsTypeId="urn:microsoft.com/office/officeart/2005/8/quickstyle/simple4" qsCatId="simple" csTypeId="urn:microsoft.com/office/officeart/2005/8/colors/colorful3" csCatId="colorful" phldr="1"/>
      <dgm:spPr/>
    </dgm:pt>
    <dgm:pt modelId="{3ABDB21B-9AF8-7F4E-A2C6-1B6BBE053929}">
      <dgm:prSet phldrT="[Text]" custT="1"/>
      <dgm:spPr>
        <a:solidFill>
          <a:srgbClr val="FFFFFF">
            <a:alpha val="50196"/>
          </a:srgbClr>
        </a:solidFill>
        <a:ln w="57150">
          <a:solidFill>
            <a:srgbClr val="661A2F"/>
          </a:solidFill>
        </a:ln>
      </dgm:spPr>
      <dgm:t>
        <a:bodyPr/>
        <a:lstStyle/>
        <a:p>
          <a:r>
            <a:rPr lang="en-US" sz="2800" dirty="0" smtClean="0"/>
            <a:t>Technology</a:t>
          </a:r>
          <a:endParaRPr lang="en-US" sz="2800" dirty="0"/>
        </a:p>
      </dgm:t>
    </dgm:pt>
    <dgm:pt modelId="{B8154E23-8843-2D49-8A4A-F90C917B6484}" type="parTrans" cxnId="{E5395BA6-7A4D-8445-A249-D4E98A5BCB5D}">
      <dgm:prSet/>
      <dgm:spPr/>
      <dgm:t>
        <a:bodyPr/>
        <a:lstStyle/>
        <a:p>
          <a:endParaRPr lang="en-US"/>
        </a:p>
      </dgm:t>
    </dgm:pt>
    <dgm:pt modelId="{B416AEA2-6045-D544-9656-9E8F16FADBD9}" type="sibTrans" cxnId="{E5395BA6-7A4D-8445-A249-D4E98A5BCB5D}">
      <dgm:prSet/>
      <dgm:spPr/>
      <dgm:t>
        <a:bodyPr/>
        <a:lstStyle/>
        <a:p>
          <a:endParaRPr lang="en-US"/>
        </a:p>
      </dgm:t>
    </dgm:pt>
    <dgm:pt modelId="{197621D3-AC2D-5A41-AFE0-B68E97E53CE2}">
      <dgm:prSet phldrT="[Text]" custT="1"/>
      <dgm:spPr>
        <a:solidFill>
          <a:srgbClr val="FFFFFF">
            <a:alpha val="50196"/>
          </a:srgbClr>
        </a:solidFill>
        <a:ln w="57150">
          <a:solidFill>
            <a:srgbClr val="C5AB6E"/>
          </a:solidFill>
        </a:ln>
      </dgm:spPr>
      <dgm:t>
        <a:bodyPr/>
        <a:lstStyle/>
        <a:p>
          <a:r>
            <a:rPr lang="en-US" sz="2800" dirty="0" err="1" smtClean="0"/>
            <a:t>Fablab</a:t>
          </a:r>
          <a:endParaRPr lang="en-US" sz="4000" dirty="0"/>
        </a:p>
      </dgm:t>
    </dgm:pt>
    <dgm:pt modelId="{8F0C52EA-AE22-EC46-97F9-5DA275ACC4E4}" type="parTrans" cxnId="{88E3B74E-15BE-B449-A8D4-97C99E6EF604}">
      <dgm:prSet/>
      <dgm:spPr/>
      <dgm:t>
        <a:bodyPr/>
        <a:lstStyle/>
        <a:p>
          <a:endParaRPr lang="en-US"/>
        </a:p>
      </dgm:t>
    </dgm:pt>
    <dgm:pt modelId="{C629EF85-CB92-B447-81A1-0345B16EB121}" type="sibTrans" cxnId="{88E3B74E-15BE-B449-A8D4-97C99E6EF604}">
      <dgm:prSet/>
      <dgm:spPr/>
      <dgm:t>
        <a:bodyPr/>
        <a:lstStyle/>
        <a:p>
          <a:endParaRPr lang="en-US"/>
        </a:p>
      </dgm:t>
    </dgm:pt>
    <dgm:pt modelId="{3A29B567-98D8-4B47-AEE9-0EB7D0AA134C}">
      <dgm:prSet phldrT="[Text]" custT="1"/>
      <dgm:spPr>
        <a:solidFill>
          <a:srgbClr val="FFFFFF">
            <a:alpha val="50196"/>
          </a:srgbClr>
        </a:solidFill>
        <a:ln w="57150">
          <a:solidFill>
            <a:srgbClr val="661A2F"/>
          </a:solidFill>
        </a:ln>
      </dgm:spPr>
      <dgm:t>
        <a:bodyPr/>
        <a:lstStyle/>
        <a:p>
          <a:r>
            <a:rPr lang="en-US" sz="2800" dirty="0" smtClean="0"/>
            <a:t>Business</a:t>
          </a:r>
          <a:endParaRPr lang="en-US" sz="2800" dirty="0"/>
        </a:p>
      </dgm:t>
    </dgm:pt>
    <dgm:pt modelId="{BC5E1BCE-004A-4049-BE6E-A097CA0C5943}" type="parTrans" cxnId="{A95C0465-44D6-DD43-A66B-9CEBFDF81003}">
      <dgm:prSet/>
      <dgm:spPr/>
      <dgm:t>
        <a:bodyPr/>
        <a:lstStyle/>
        <a:p>
          <a:endParaRPr lang="en-US"/>
        </a:p>
      </dgm:t>
    </dgm:pt>
    <dgm:pt modelId="{9B4EEFF1-0702-AD4E-9DB7-E4F84CDF1E74}" type="sibTrans" cxnId="{A95C0465-44D6-DD43-A66B-9CEBFDF81003}">
      <dgm:prSet/>
      <dgm:spPr/>
      <dgm:t>
        <a:bodyPr/>
        <a:lstStyle/>
        <a:p>
          <a:endParaRPr lang="en-US"/>
        </a:p>
      </dgm:t>
    </dgm:pt>
    <dgm:pt modelId="{EBB1D4FE-BB90-6C43-9AFD-BE5A1CD0AB90}">
      <dgm:prSet phldrT="[Text]" custT="1"/>
      <dgm:spPr>
        <a:solidFill>
          <a:srgbClr val="FFFFFF">
            <a:alpha val="50196"/>
          </a:srgbClr>
        </a:solidFill>
        <a:ln w="57150">
          <a:solidFill>
            <a:srgbClr val="C5AB6E"/>
          </a:solidFill>
        </a:ln>
      </dgm:spPr>
      <dgm:t>
        <a:bodyPr/>
        <a:lstStyle/>
        <a:p>
          <a:r>
            <a:rPr lang="en-US" sz="2800" dirty="0" smtClean="0"/>
            <a:t>Design</a:t>
          </a:r>
          <a:endParaRPr lang="en-US" sz="2800" dirty="0"/>
        </a:p>
      </dgm:t>
    </dgm:pt>
    <dgm:pt modelId="{C1093233-F89D-8F43-B1F2-35F251DC7EC6}" type="parTrans" cxnId="{13D6BA8F-3970-C347-9F83-EECAF3665F2C}">
      <dgm:prSet/>
      <dgm:spPr/>
      <dgm:t>
        <a:bodyPr/>
        <a:lstStyle/>
        <a:p>
          <a:endParaRPr lang="en-US"/>
        </a:p>
      </dgm:t>
    </dgm:pt>
    <dgm:pt modelId="{D5766EDB-50E8-E446-982D-B3CA8A5421FC}" type="sibTrans" cxnId="{13D6BA8F-3970-C347-9F83-EECAF3665F2C}">
      <dgm:prSet/>
      <dgm:spPr/>
      <dgm:t>
        <a:bodyPr/>
        <a:lstStyle/>
        <a:p>
          <a:endParaRPr lang="en-US"/>
        </a:p>
      </dgm:t>
    </dgm:pt>
    <dgm:pt modelId="{19BEA619-A3C4-E74B-8E17-267811675A30}" type="pres">
      <dgm:prSet presAssocID="{A35B33BD-19A3-E143-A79C-0ED6F4E1C5C3}" presName="compositeShape" presStyleCnt="0">
        <dgm:presLayoutVars>
          <dgm:chMax val="7"/>
          <dgm:dir/>
          <dgm:resizeHandles val="exact"/>
        </dgm:presLayoutVars>
      </dgm:prSet>
      <dgm:spPr/>
    </dgm:pt>
    <dgm:pt modelId="{9068D79E-F31B-DE46-912C-4C59D3DAEF32}" type="pres">
      <dgm:prSet presAssocID="{3ABDB21B-9AF8-7F4E-A2C6-1B6BBE053929}" presName="circ1" presStyleLbl="vennNode1" presStyleIdx="0" presStyleCnt="4" custScaleX="123764" custScaleY="123764" custLinFactNeighborX="-439" custLinFactNeighborY="-5795"/>
      <dgm:spPr/>
      <dgm:t>
        <a:bodyPr/>
        <a:lstStyle/>
        <a:p>
          <a:endParaRPr lang="en-US"/>
        </a:p>
      </dgm:t>
    </dgm:pt>
    <dgm:pt modelId="{3987FD8A-F0AB-C64B-8514-A70DC5BE03E8}" type="pres">
      <dgm:prSet presAssocID="{3ABDB21B-9AF8-7F4E-A2C6-1B6BBE05392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D83CC-6510-DE42-866A-B86D406564D7}" type="pres">
      <dgm:prSet presAssocID="{197621D3-AC2D-5A41-AFE0-B68E97E53CE2}" presName="circ2" presStyleLbl="vennNode1" presStyleIdx="1" presStyleCnt="4" custScaleX="138170" custScaleY="138170" custLinFactNeighborX="7727" custLinFactNeighborY="1159"/>
      <dgm:spPr/>
      <dgm:t>
        <a:bodyPr/>
        <a:lstStyle/>
        <a:p>
          <a:endParaRPr lang="en-US"/>
        </a:p>
      </dgm:t>
    </dgm:pt>
    <dgm:pt modelId="{3DA11546-4018-134B-8E81-74127202FC60}" type="pres">
      <dgm:prSet presAssocID="{197621D3-AC2D-5A41-AFE0-B68E97E53CE2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79DCB2-A592-4149-B32B-323633241CA3}" type="pres">
      <dgm:prSet presAssocID="{EBB1D4FE-BB90-6C43-9AFD-BE5A1CD0AB90}" presName="circ3" presStyleLbl="vennNode1" presStyleIdx="2" presStyleCnt="4" custScaleX="129276" custScaleY="129276"/>
      <dgm:spPr/>
      <dgm:t>
        <a:bodyPr/>
        <a:lstStyle/>
        <a:p>
          <a:endParaRPr lang="en-US"/>
        </a:p>
      </dgm:t>
    </dgm:pt>
    <dgm:pt modelId="{5BE1085F-16B4-D846-B87B-D1DD940B1CF1}" type="pres">
      <dgm:prSet presAssocID="{EBB1D4FE-BB90-6C43-9AFD-BE5A1CD0AB9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C6744F-6412-3048-A6C5-C53E1E6E3917}" type="pres">
      <dgm:prSet presAssocID="{3A29B567-98D8-4B47-AEE9-0EB7D0AA134C}" presName="circ4" presStyleLbl="vennNode1" presStyleIdx="3" presStyleCnt="4" custScaleX="129086" custScaleY="129086" custLinFactNeighborX="-6181"/>
      <dgm:spPr/>
      <dgm:t>
        <a:bodyPr/>
        <a:lstStyle/>
        <a:p>
          <a:endParaRPr lang="en-US"/>
        </a:p>
      </dgm:t>
    </dgm:pt>
    <dgm:pt modelId="{82E71FBD-DC1A-D342-945E-255F5FEDD346}" type="pres">
      <dgm:prSet presAssocID="{3A29B567-98D8-4B47-AEE9-0EB7D0AA134C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C907FCB-B5C3-F840-A368-030B506A1092}" type="presOf" srcId="{A35B33BD-19A3-E143-A79C-0ED6F4E1C5C3}" destId="{19BEA619-A3C4-E74B-8E17-267811675A30}" srcOrd="0" destOrd="0" presId="urn:microsoft.com/office/officeart/2005/8/layout/venn1"/>
    <dgm:cxn modelId="{723E741E-5AB5-9C48-AEEA-42E539770EA2}" type="presOf" srcId="{3ABDB21B-9AF8-7F4E-A2C6-1B6BBE053929}" destId="{9068D79E-F31B-DE46-912C-4C59D3DAEF32}" srcOrd="0" destOrd="0" presId="urn:microsoft.com/office/officeart/2005/8/layout/venn1"/>
    <dgm:cxn modelId="{E5395BA6-7A4D-8445-A249-D4E98A5BCB5D}" srcId="{A35B33BD-19A3-E143-A79C-0ED6F4E1C5C3}" destId="{3ABDB21B-9AF8-7F4E-A2C6-1B6BBE053929}" srcOrd="0" destOrd="0" parTransId="{B8154E23-8843-2D49-8A4A-F90C917B6484}" sibTransId="{B416AEA2-6045-D544-9656-9E8F16FADBD9}"/>
    <dgm:cxn modelId="{7083D6AF-AD04-5F47-AF77-EFD786DC3A82}" type="presOf" srcId="{3ABDB21B-9AF8-7F4E-A2C6-1B6BBE053929}" destId="{3987FD8A-F0AB-C64B-8514-A70DC5BE03E8}" srcOrd="1" destOrd="0" presId="urn:microsoft.com/office/officeart/2005/8/layout/venn1"/>
    <dgm:cxn modelId="{F444ED08-64F8-7C40-B68B-6D61892F292D}" type="presOf" srcId="{197621D3-AC2D-5A41-AFE0-B68E97E53CE2}" destId="{6E2D83CC-6510-DE42-866A-B86D406564D7}" srcOrd="0" destOrd="0" presId="urn:microsoft.com/office/officeart/2005/8/layout/venn1"/>
    <dgm:cxn modelId="{C24C6905-2976-5745-B25B-0962DCB29600}" type="presOf" srcId="{EBB1D4FE-BB90-6C43-9AFD-BE5A1CD0AB90}" destId="{B979DCB2-A592-4149-B32B-323633241CA3}" srcOrd="0" destOrd="0" presId="urn:microsoft.com/office/officeart/2005/8/layout/venn1"/>
    <dgm:cxn modelId="{C9AEBA8E-5255-3A40-B170-BCB18E5A5D50}" type="presOf" srcId="{3A29B567-98D8-4B47-AEE9-0EB7D0AA134C}" destId="{60C6744F-6412-3048-A6C5-C53E1E6E3917}" srcOrd="0" destOrd="0" presId="urn:microsoft.com/office/officeart/2005/8/layout/venn1"/>
    <dgm:cxn modelId="{13D6BA8F-3970-C347-9F83-EECAF3665F2C}" srcId="{A35B33BD-19A3-E143-A79C-0ED6F4E1C5C3}" destId="{EBB1D4FE-BB90-6C43-9AFD-BE5A1CD0AB90}" srcOrd="2" destOrd="0" parTransId="{C1093233-F89D-8F43-B1F2-35F251DC7EC6}" sibTransId="{D5766EDB-50E8-E446-982D-B3CA8A5421FC}"/>
    <dgm:cxn modelId="{6C60AFF4-C58E-7B4C-A436-73E30E0D5E17}" type="presOf" srcId="{EBB1D4FE-BB90-6C43-9AFD-BE5A1CD0AB90}" destId="{5BE1085F-16B4-D846-B87B-D1DD940B1CF1}" srcOrd="1" destOrd="0" presId="urn:microsoft.com/office/officeart/2005/8/layout/venn1"/>
    <dgm:cxn modelId="{88E3B74E-15BE-B449-A8D4-97C99E6EF604}" srcId="{A35B33BD-19A3-E143-A79C-0ED6F4E1C5C3}" destId="{197621D3-AC2D-5A41-AFE0-B68E97E53CE2}" srcOrd="1" destOrd="0" parTransId="{8F0C52EA-AE22-EC46-97F9-5DA275ACC4E4}" sibTransId="{C629EF85-CB92-B447-81A1-0345B16EB121}"/>
    <dgm:cxn modelId="{A95C0465-44D6-DD43-A66B-9CEBFDF81003}" srcId="{A35B33BD-19A3-E143-A79C-0ED6F4E1C5C3}" destId="{3A29B567-98D8-4B47-AEE9-0EB7D0AA134C}" srcOrd="3" destOrd="0" parTransId="{BC5E1BCE-004A-4049-BE6E-A097CA0C5943}" sibTransId="{9B4EEFF1-0702-AD4E-9DB7-E4F84CDF1E74}"/>
    <dgm:cxn modelId="{5A0B4A78-E8C0-A242-94A6-C3DBBF85E161}" type="presOf" srcId="{3A29B567-98D8-4B47-AEE9-0EB7D0AA134C}" destId="{82E71FBD-DC1A-D342-945E-255F5FEDD346}" srcOrd="1" destOrd="0" presId="urn:microsoft.com/office/officeart/2005/8/layout/venn1"/>
    <dgm:cxn modelId="{B0AC4710-40E2-0F4F-880C-4C994145A024}" type="presOf" srcId="{197621D3-AC2D-5A41-AFE0-B68E97E53CE2}" destId="{3DA11546-4018-134B-8E81-74127202FC60}" srcOrd="1" destOrd="0" presId="urn:microsoft.com/office/officeart/2005/8/layout/venn1"/>
    <dgm:cxn modelId="{E4FBDB8A-CF6D-DF40-8D3D-A95616AA90FB}" type="presParOf" srcId="{19BEA619-A3C4-E74B-8E17-267811675A30}" destId="{9068D79E-F31B-DE46-912C-4C59D3DAEF32}" srcOrd="0" destOrd="0" presId="urn:microsoft.com/office/officeart/2005/8/layout/venn1"/>
    <dgm:cxn modelId="{70C2F226-CFD6-B046-BF6A-CB23545F44C9}" type="presParOf" srcId="{19BEA619-A3C4-E74B-8E17-267811675A30}" destId="{3987FD8A-F0AB-C64B-8514-A70DC5BE03E8}" srcOrd="1" destOrd="0" presId="urn:microsoft.com/office/officeart/2005/8/layout/venn1"/>
    <dgm:cxn modelId="{181413AC-9088-E84E-A14B-25E8FB44811F}" type="presParOf" srcId="{19BEA619-A3C4-E74B-8E17-267811675A30}" destId="{6E2D83CC-6510-DE42-866A-B86D406564D7}" srcOrd="2" destOrd="0" presId="urn:microsoft.com/office/officeart/2005/8/layout/venn1"/>
    <dgm:cxn modelId="{E3B6A9BF-1727-7145-A962-8E88389FAF00}" type="presParOf" srcId="{19BEA619-A3C4-E74B-8E17-267811675A30}" destId="{3DA11546-4018-134B-8E81-74127202FC60}" srcOrd="3" destOrd="0" presId="urn:microsoft.com/office/officeart/2005/8/layout/venn1"/>
    <dgm:cxn modelId="{3BDC0837-B918-504A-A5D8-EC87E5C1D3B4}" type="presParOf" srcId="{19BEA619-A3C4-E74B-8E17-267811675A30}" destId="{B979DCB2-A592-4149-B32B-323633241CA3}" srcOrd="4" destOrd="0" presId="urn:microsoft.com/office/officeart/2005/8/layout/venn1"/>
    <dgm:cxn modelId="{E791374C-E2A1-1746-987A-2287B3B30289}" type="presParOf" srcId="{19BEA619-A3C4-E74B-8E17-267811675A30}" destId="{5BE1085F-16B4-D846-B87B-D1DD940B1CF1}" srcOrd="5" destOrd="0" presId="urn:microsoft.com/office/officeart/2005/8/layout/venn1"/>
    <dgm:cxn modelId="{20C51A97-079A-BF40-BE05-F8877893C7C0}" type="presParOf" srcId="{19BEA619-A3C4-E74B-8E17-267811675A30}" destId="{60C6744F-6412-3048-A6C5-C53E1E6E3917}" srcOrd="6" destOrd="0" presId="urn:microsoft.com/office/officeart/2005/8/layout/venn1"/>
    <dgm:cxn modelId="{8A17673D-5A27-C143-97E1-975F1B12A16C}" type="presParOf" srcId="{19BEA619-A3C4-E74B-8E17-267811675A30}" destId="{82E71FBD-DC1A-D342-945E-255F5FEDD346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8217E56-D7CA-F649-83BD-13120F078F20}" type="doc">
      <dgm:prSet loTypeId="urn:microsoft.com/office/officeart/2005/8/layout/chevron1" loCatId="" qsTypeId="urn:microsoft.com/office/officeart/2005/8/quickstyle/simple4" qsCatId="simple" csTypeId="urn:microsoft.com/office/officeart/2005/8/colors/colorful1" csCatId="colorful" phldr="1"/>
      <dgm:spPr/>
    </dgm:pt>
    <dgm:pt modelId="{1B2966F3-BD8B-2B4D-BED0-CC1D69FDEF2C}">
      <dgm:prSet phldrT="[Text]"/>
      <dgm:spPr/>
      <dgm:t>
        <a:bodyPr/>
        <a:lstStyle/>
        <a:p>
          <a:r>
            <a:rPr lang="en-US" dirty="0" smtClean="0"/>
            <a:t>Empathize</a:t>
          </a:r>
          <a:endParaRPr lang="en-US" dirty="0"/>
        </a:p>
      </dgm:t>
    </dgm:pt>
    <dgm:pt modelId="{BA65C7E2-C2AF-5642-AC9D-DB7A1C1F724A}" type="parTrans" cxnId="{94C2B89D-2A6F-884C-A39B-B9278E1D243E}">
      <dgm:prSet/>
      <dgm:spPr/>
      <dgm:t>
        <a:bodyPr/>
        <a:lstStyle/>
        <a:p>
          <a:endParaRPr lang="en-US"/>
        </a:p>
      </dgm:t>
    </dgm:pt>
    <dgm:pt modelId="{759F7512-CDC9-9B4B-A2D9-F0B47DD09623}" type="sibTrans" cxnId="{94C2B89D-2A6F-884C-A39B-B9278E1D243E}">
      <dgm:prSet/>
      <dgm:spPr/>
      <dgm:t>
        <a:bodyPr/>
        <a:lstStyle/>
        <a:p>
          <a:endParaRPr lang="en-US"/>
        </a:p>
      </dgm:t>
    </dgm:pt>
    <dgm:pt modelId="{EBBB9FB1-B2A4-6B49-89D8-DE37D520DFA4}">
      <dgm:prSet phldrT="[Text]"/>
      <dgm:spPr/>
      <dgm:t>
        <a:bodyPr/>
        <a:lstStyle/>
        <a:p>
          <a:r>
            <a:rPr lang="en-US" dirty="0" smtClean="0"/>
            <a:t>(Re)Frame</a:t>
          </a:r>
          <a:endParaRPr lang="en-US" dirty="0"/>
        </a:p>
      </dgm:t>
    </dgm:pt>
    <dgm:pt modelId="{8F9F68C6-20D7-3143-A6FF-EC86CD9713C3}" type="parTrans" cxnId="{FEF45BA2-2373-2847-AA01-112A2E9BC763}">
      <dgm:prSet/>
      <dgm:spPr/>
      <dgm:t>
        <a:bodyPr/>
        <a:lstStyle/>
        <a:p>
          <a:endParaRPr lang="en-US"/>
        </a:p>
      </dgm:t>
    </dgm:pt>
    <dgm:pt modelId="{39BDF9A3-FE65-1941-BEB3-0579CEDDA121}" type="sibTrans" cxnId="{FEF45BA2-2373-2847-AA01-112A2E9BC763}">
      <dgm:prSet/>
      <dgm:spPr/>
      <dgm:t>
        <a:bodyPr/>
        <a:lstStyle/>
        <a:p>
          <a:endParaRPr lang="en-US"/>
        </a:p>
      </dgm:t>
    </dgm:pt>
    <dgm:pt modelId="{D4BC9FB8-CF7A-5C43-B90C-1E2FE1EF29C6}">
      <dgm:prSet phldrT="[Text]"/>
      <dgm:spPr/>
      <dgm:t>
        <a:bodyPr/>
        <a:lstStyle/>
        <a:p>
          <a:r>
            <a:rPr lang="en-US" dirty="0" smtClean="0"/>
            <a:t>Ideate</a:t>
          </a:r>
          <a:endParaRPr lang="en-US" dirty="0"/>
        </a:p>
      </dgm:t>
    </dgm:pt>
    <dgm:pt modelId="{B4F38EAF-A60B-1545-A436-B94A209A20FA}" type="parTrans" cxnId="{6DE199D9-6C88-EA47-9A1F-C33C41664C43}">
      <dgm:prSet/>
      <dgm:spPr/>
      <dgm:t>
        <a:bodyPr/>
        <a:lstStyle/>
        <a:p>
          <a:endParaRPr lang="en-US"/>
        </a:p>
      </dgm:t>
    </dgm:pt>
    <dgm:pt modelId="{A2597839-DF40-404F-B789-38ECDB011CEE}" type="sibTrans" cxnId="{6DE199D9-6C88-EA47-9A1F-C33C41664C43}">
      <dgm:prSet/>
      <dgm:spPr/>
      <dgm:t>
        <a:bodyPr/>
        <a:lstStyle/>
        <a:p>
          <a:endParaRPr lang="en-US"/>
        </a:p>
      </dgm:t>
    </dgm:pt>
    <dgm:pt modelId="{D92CE166-6DC4-C74C-9D08-0338307083C1}">
      <dgm:prSet phldrT="[Text]"/>
      <dgm:spPr/>
      <dgm:t>
        <a:bodyPr/>
        <a:lstStyle/>
        <a:p>
          <a:r>
            <a:rPr lang="en-US" dirty="0" smtClean="0"/>
            <a:t>Prototype</a:t>
          </a:r>
          <a:endParaRPr lang="en-US" dirty="0"/>
        </a:p>
      </dgm:t>
    </dgm:pt>
    <dgm:pt modelId="{05C4FE66-21E4-E840-8934-4B9645559C94}" type="parTrans" cxnId="{9C1FAFA0-C09F-484B-8427-149350399637}">
      <dgm:prSet/>
      <dgm:spPr/>
      <dgm:t>
        <a:bodyPr/>
        <a:lstStyle/>
        <a:p>
          <a:endParaRPr lang="en-US"/>
        </a:p>
      </dgm:t>
    </dgm:pt>
    <dgm:pt modelId="{C57358D8-94AA-7B44-B48F-2343079B15AC}" type="sibTrans" cxnId="{9C1FAFA0-C09F-484B-8427-149350399637}">
      <dgm:prSet/>
      <dgm:spPr/>
      <dgm:t>
        <a:bodyPr/>
        <a:lstStyle/>
        <a:p>
          <a:endParaRPr lang="en-US"/>
        </a:p>
      </dgm:t>
    </dgm:pt>
    <dgm:pt modelId="{9EB2DCDF-CF07-A34D-AACF-3B6B0FE540E7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7649D448-7E5F-554C-B508-3147546E9A14}" type="parTrans" cxnId="{106D62FB-94F4-F64D-A25E-73DCF7C79022}">
      <dgm:prSet/>
      <dgm:spPr/>
      <dgm:t>
        <a:bodyPr/>
        <a:lstStyle/>
        <a:p>
          <a:endParaRPr lang="en-US"/>
        </a:p>
      </dgm:t>
    </dgm:pt>
    <dgm:pt modelId="{034882F7-2B1C-1049-BEA6-0636D0C01619}" type="sibTrans" cxnId="{106D62FB-94F4-F64D-A25E-73DCF7C79022}">
      <dgm:prSet/>
      <dgm:spPr/>
      <dgm:t>
        <a:bodyPr/>
        <a:lstStyle/>
        <a:p>
          <a:endParaRPr lang="en-US"/>
        </a:p>
      </dgm:t>
    </dgm:pt>
    <dgm:pt modelId="{E62818D2-073C-2B40-9E57-E328B09FAF6D}" type="pres">
      <dgm:prSet presAssocID="{88217E56-D7CA-F649-83BD-13120F078F20}" presName="Name0" presStyleCnt="0">
        <dgm:presLayoutVars>
          <dgm:dir/>
          <dgm:animLvl val="lvl"/>
          <dgm:resizeHandles val="exact"/>
        </dgm:presLayoutVars>
      </dgm:prSet>
      <dgm:spPr/>
    </dgm:pt>
    <dgm:pt modelId="{5DEA85FA-5E21-F54A-A18F-C753CC3255A7}" type="pres">
      <dgm:prSet presAssocID="{1B2966F3-BD8B-2B4D-BED0-CC1D69FDEF2C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396335-530F-314F-B873-7F7B12A9B641}" type="pres">
      <dgm:prSet presAssocID="{759F7512-CDC9-9B4B-A2D9-F0B47DD09623}" presName="parTxOnlySpace" presStyleCnt="0"/>
      <dgm:spPr/>
    </dgm:pt>
    <dgm:pt modelId="{79BA71FC-BF74-E84E-BCF4-DBDFD6F79C1D}" type="pres">
      <dgm:prSet presAssocID="{EBBB9FB1-B2A4-6B49-89D8-DE37D520DFA4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B6EABD-58D3-4347-BC6A-3197B68B7B85}" type="pres">
      <dgm:prSet presAssocID="{39BDF9A3-FE65-1941-BEB3-0579CEDDA121}" presName="parTxOnlySpace" presStyleCnt="0"/>
      <dgm:spPr/>
    </dgm:pt>
    <dgm:pt modelId="{D6D0DC2B-781D-1548-AE5B-85574666C2BB}" type="pres">
      <dgm:prSet presAssocID="{D4BC9FB8-CF7A-5C43-B90C-1E2FE1EF29C6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CE7B7A-DE1C-D64A-8CA6-E7F359A932A6}" type="pres">
      <dgm:prSet presAssocID="{A2597839-DF40-404F-B789-38ECDB011CEE}" presName="parTxOnlySpace" presStyleCnt="0"/>
      <dgm:spPr/>
    </dgm:pt>
    <dgm:pt modelId="{06D61DBA-0D5B-7449-8C5D-0B79DA32B5FE}" type="pres">
      <dgm:prSet presAssocID="{D92CE166-6DC4-C74C-9D08-0338307083C1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223D85-3C0E-E94A-A77C-C4FDEB0EFD7E}" type="pres">
      <dgm:prSet presAssocID="{C57358D8-94AA-7B44-B48F-2343079B15AC}" presName="parTxOnlySpace" presStyleCnt="0"/>
      <dgm:spPr/>
    </dgm:pt>
    <dgm:pt modelId="{2295466E-BBD7-D546-A8E4-4978C8ECD06F}" type="pres">
      <dgm:prSet presAssocID="{9EB2DCDF-CF07-A34D-AACF-3B6B0FE540E7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A28137-D123-F142-9AF6-3142A9FBA237}" type="presOf" srcId="{D92CE166-6DC4-C74C-9D08-0338307083C1}" destId="{06D61DBA-0D5B-7449-8C5D-0B79DA32B5FE}" srcOrd="0" destOrd="0" presId="urn:microsoft.com/office/officeart/2005/8/layout/chevron1"/>
    <dgm:cxn modelId="{F9E033E3-EACE-C84D-A7B4-90AB00C3D27C}" type="presOf" srcId="{1B2966F3-BD8B-2B4D-BED0-CC1D69FDEF2C}" destId="{5DEA85FA-5E21-F54A-A18F-C753CC3255A7}" srcOrd="0" destOrd="0" presId="urn:microsoft.com/office/officeart/2005/8/layout/chevron1"/>
    <dgm:cxn modelId="{9C1FAFA0-C09F-484B-8427-149350399637}" srcId="{88217E56-D7CA-F649-83BD-13120F078F20}" destId="{D92CE166-6DC4-C74C-9D08-0338307083C1}" srcOrd="3" destOrd="0" parTransId="{05C4FE66-21E4-E840-8934-4B9645559C94}" sibTransId="{C57358D8-94AA-7B44-B48F-2343079B15AC}"/>
    <dgm:cxn modelId="{106D62FB-94F4-F64D-A25E-73DCF7C79022}" srcId="{88217E56-D7CA-F649-83BD-13120F078F20}" destId="{9EB2DCDF-CF07-A34D-AACF-3B6B0FE540E7}" srcOrd="4" destOrd="0" parTransId="{7649D448-7E5F-554C-B508-3147546E9A14}" sibTransId="{034882F7-2B1C-1049-BEA6-0636D0C01619}"/>
    <dgm:cxn modelId="{6DE199D9-6C88-EA47-9A1F-C33C41664C43}" srcId="{88217E56-D7CA-F649-83BD-13120F078F20}" destId="{D4BC9FB8-CF7A-5C43-B90C-1E2FE1EF29C6}" srcOrd="2" destOrd="0" parTransId="{B4F38EAF-A60B-1545-A436-B94A209A20FA}" sibTransId="{A2597839-DF40-404F-B789-38ECDB011CEE}"/>
    <dgm:cxn modelId="{B76BCDE0-3DA2-1441-A192-A268C9FB3B38}" type="presOf" srcId="{EBBB9FB1-B2A4-6B49-89D8-DE37D520DFA4}" destId="{79BA71FC-BF74-E84E-BCF4-DBDFD6F79C1D}" srcOrd="0" destOrd="0" presId="urn:microsoft.com/office/officeart/2005/8/layout/chevron1"/>
    <dgm:cxn modelId="{94C2B89D-2A6F-884C-A39B-B9278E1D243E}" srcId="{88217E56-D7CA-F649-83BD-13120F078F20}" destId="{1B2966F3-BD8B-2B4D-BED0-CC1D69FDEF2C}" srcOrd="0" destOrd="0" parTransId="{BA65C7E2-C2AF-5642-AC9D-DB7A1C1F724A}" sibTransId="{759F7512-CDC9-9B4B-A2D9-F0B47DD09623}"/>
    <dgm:cxn modelId="{CE8D9EB7-FCC8-2448-B0C4-9B4C157C68F7}" type="presOf" srcId="{9EB2DCDF-CF07-A34D-AACF-3B6B0FE540E7}" destId="{2295466E-BBD7-D546-A8E4-4978C8ECD06F}" srcOrd="0" destOrd="0" presId="urn:microsoft.com/office/officeart/2005/8/layout/chevron1"/>
    <dgm:cxn modelId="{A636A818-0366-9149-9FA7-76072A14CA23}" type="presOf" srcId="{88217E56-D7CA-F649-83BD-13120F078F20}" destId="{E62818D2-073C-2B40-9E57-E328B09FAF6D}" srcOrd="0" destOrd="0" presId="urn:microsoft.com/office/officeart/2005/8/layout/chevron1"/>
    <dgm:cxn modelId="{FEF45BA2-2373-2847-AA01-112A2E9BC763}" srcId="{88217E56-D7CA-F649-83BD-13120F078F20}" destId="{EBBB9FB1-B2A4-6B49-89D8-DE37D520DFA4}" srcOrd="1" destOrd="0" parTransId="{8F9F68C6-20D7-3143-A6FF-EC86CD9713C3}" sibTransId="{39BDF9A3-FE65-1941-BEB3-0579CEDDA121}"/>
    <dgm:cxn modelId="{978EF663-C095-F243-82DF-5D12EDC2B75A}" type="presOf" srcId="{D4BC9FB8-CF7A-5C43-B90C-1E2FE1EF29C6}" destId="{D6D0DC2B-781D-1548-AE5B-85574666C2BB}" srcOrd="0" destOrd="0" presId="urn:microsoft.com/office/officeart/2005/8/layout/chevron1"/>
    <dgm:cxn modelId="{3CE772B9-7418-E84B-9D5D-78667781EE6F}" type="presParOf" srcId="{E62818D2-073C-2B40-9E57-E328B09FAF6D}" destId="{5DEA85FA-5E21-F54A-A18F-C753CC3255A7}" srcOrd="0" destOrd="0" presId="urn:microsoft.com/office/officeart/2005/8/layout/chevron1"/>
    <dgm:cxn modelId="{CA3BD605-51B6-E944-8695-474DB1ED10D1}" type="presParOf" srcId="{E62818D2-073C-2B40-9E57-E328B09FAF6D}" destId="{0E396335-530F-314F-B873-7F7B12A9B641}" srcOrd="1" destOrd="0" presId="urn:microsoft.com/office/officeart/2005/8/layout/chevron1"/>
    <dgm:cxn modelId="{8D1C69E1-D429-374A-9836-B366BF137E4A}" type="presParOf" srcId="{E62818D2-073C-2B40-9E57-E328B09FAF6D}" destId="{79BA71FC-BF74-E84E-BCF4-DBDFD6F79C1D}" srcOrd="2" destOrd="0" presId="urn:microsoft.com/office/officeart/2005/8/layout/chevron1"/>
    <dgm:cxn modelId="{A8587E84-FED0-AF4B-A819-BA0468CD13CD}" type="presParOf" srcId="{E62818D2-073C-2B40-9E57-E328B09FAF6D}" destId="{D7B6EABD-58D3-4347-BC6A-3197B68B7B85}" srcOrd="3" destOrd="0" presId="urn:microsoft.com/office/officeart/2005/8/layout/chevron1"/>
    <dgm:cxn modelId="{20FBFD56-307F-064B-9B22-CFE840C53F2A}" type="presParOf" srcId="{E62818D2-073C-2B40-9E57-E328B09FAF6D}" destId="{D6D0DC2B-781D-1548-AE5B-85574666C2BB}" srcOrd="4" destOrd="0" presId="urn:microsoft.com/office/officeart/2005/8/layout/chevron1"/>
    <dgm:cxn modelId="{C5F49760-ED6C-644C-9B1B-5220F3EDFBC8}" type="presParOf" srcId="{E62818D2-073C-2B40-9E57-E328B09FAF6D}" destId="{09CE7B7A-DE1C-D64A-8CA6-E7F359A932A6}" srcOrd="5" destOrd="0" presId="urn:microsoft.com/office/officeart/2005/8/layout/chevron1"/>
    <dgm:cxn modelId="{4AF25AFD-E524-6B43-AEA8-2A898F7C7825}" type="presParOf" srcId="{E62818D2-073C-2B40-9E57-E328B09FAF6D}" destId="{06D61DBA-0D5B-7449-8C5D-0B79DA32B5FE}" srcOrd="6" destOrd="0" presId="urn:microsoft.com/office/officeart/2005/8/layout/chevron1"/>
    <dgm:cxn modelId="{2DFF3755-536E-C14A-9017-5027901C9B1A}" type="presParOf" srcId="{E62818D2-073C-2B40-9E57-E328B09FAF6D}" destId="{B7223D85-3C0E-E94A-A77C-C4FDEB0EFD7E}" srcOrd="7" destOrd="0" presId="urn:microsoft.com/office/officeart/2005/8/layout/chevron1"/>
    <dgm:cxn modelId="{955A89F5-4825-1E46-902D-9A68CD32C999}" type="presParOf" srcId="{E62818D2-073C-2B40-9E57-E328B09FAF6D}" destId="{2295466E-BBD7-D546-A8E4-4978C8ECD06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68D79E-F31B-DE46-912C-4C59D3DAEF32}">
      <dsp:nvSpPr>
        <dsp:cNvPr id="0" name=""/>
        <dsp:cNvSpPr/>
      </dsp:nvSpPr>
      <dsp:spPr>
        <a:xfrm>
          <a:off x="2243986" y="-319441"/>
          <a:ext cx="3487306" cy="3487306"/>
        </a:xfrm>
        <a:prstGeom prst="ellipse">
          <a:avLst/>
        </a:prstGeom>
        <a:solidFill>
          <a:srgbClr val="FFFFFF">
            <a:alpha val="50196"/>
          </a:srgbClr>
        </a:solidFill>
        <a:ln w="57150">
          <a:solidFill>
            <a:srgbClr val="661A2F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Technology</a:t>
          </a:r>
          <a:endParaRPr lang="en-US" sz="2800" kern="1200" dirty="0"/>
        </a:p>
      </dsp:txBody>
      <dsp:txXfrm>
        <a:off x="2646368" y="150003"/>
        <a:ext cx="2682543" cy="1106549"/>
      </dsp:txXfrm>
    </dsp:sp>
    <dsp:sp modelId="{6E2D83CC-6510-DE42-866A-B86D406564D7}">
      <dsp:nvSpPr>
        <dsp:cNvPr id="0" name=""/>
        <dsp:cNvSpPr/>
      </dsp:nvSpPr>
      <dsp:spPr>
        <a:xfrm>
          <a:off x="3517414" y="756549"/>
          <a:ext cx="3893225" cy="3893225"/>
        </a:xfrm>
        <a:prstGeom prst="ellipse">
          <a:avLst/>
        </a:prstGeom>
        <a:solidFill>
          <a:srgbClr val="FFFFFF">
            <a:alpha val="50196"/>
          </a:srgbClr>
        </a:solidFill>
        <a:ln w="57150">
          <a:solidFill>
            <a:srgbClr val="C5AB6E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/>
            <a:t>Fablab</a:t>
          </a:r>
          <a:endParaRPr lang="en-US" sz="4000" kern="1200" dirty="0"/>
        </a:p>
      </dsp:txBody>
      <dsp:txXfrm>
        <a:off x="5613766" y="1205768"/>
        <a:ext cx="1497394" cy="2994788"/>
      </dsp:txXfrm>
    </dsp:sp>
    <dsp:sp modelId="{B979DCB2-A592-4149-B32B-323633241CA3}">
      <dsp:nvSpPr>
        <dsp:cNvPr id="0" name=""/>
        <dsp:cNvSpPr/>
      </dsp:nvSpPr>
      <dsp:spPr>
        <a:xfrm>
          <a:off x="2178700" y="2095489"/>
          <a:ext cx="3642618" cy="3642618"/>
        </a:xfrm>
        <a:prstGeom prst="ellipse">
          <a:avLst/>
        </a:prstGeom>
        <a:solidFill>
          <a:srgbClr val="FFFFFF">
            <a:alpha val="50196"/>
          </a:srgbClr>
        </a:solidFill>
        <a:ln w="57150">
          <a:solidFill>
            <a:srgbClr val="C5AB6E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Design</a:t>
          </a:r>
          <a:endParaRPr lang="en-US" sz="2800" kern="1200" dirty="0"/>
        </a:p>
      </dsp:txBody>
      <dsp:txXfrm>
        <a:off x="2599002" y="4091924"/>
        <a:ext cx="2802014" cy="1155830"/>
      </dsp:txXfrm>
    </dsp:sp>
    <dsp:sp modelId="{60C6744F-6412-3048-A6C5-C53E1E6E3917}">
      <dsp:nvSpPr>
        <dsp:cNvPr id="0" name=""/>
        <dsp:cNvSpPr/>
      </dsp:nvSpPr>
      <dsp:spPr>
        <a:xfrm>
          <a:off x="760921" y="851872"/>
          <a:ext cx="3637265" cy="3637265"/>
        </a:xfrm>
        <a:prstGeom prst="ellipse">
          <a:avLst/>
        </a:prstGeom>
        <a:solidFill>
          <a:srgbClr val="FFFFFF">
            <a:alpha val="50196"/>
          </a:srgbClr>
        </a:solidFill>
        <a:ln w="57150">
          <a:solidFill>
            <a:srgbClr val="661A2F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Business</a:t>
          </a:r>
          <a:endParaRPr lang="en-US" sz="2800" kern="1200" dirty="0"/>
        </a:p>
      </dsp:txBody>
      <dsp:txXfrm>
        <a:off x="1040711" y="1271557"/>
        <a:ext cx="1398948" cy="27978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EA85FA-5E21-F54A-A18F-C753CC3255A7}">
      <dsp:nvSpPr>
        <dsp:cNvPr id="0" name=""/>
        <dsp:cNvSpPr/>
      </dsp:nvSpPr>
      <dsp:spPr>
        <a:xfrm>
          <a:off x="2478" y="886895"/>
          <a:ext cx="2205812" cy="882324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Empathize</a:t>
          </a:r>
          <a:endParaRPr lang="en-US" sz="2200" kern="1200" dirty="0"/>
        </a:p>
      </dsp:txBody>
      <dsp:txXfrm>
        <a:off x="443640" y="886895"/>
        <a:ext cx="1323488" cy="882324"/>
      </dsp:txXfrm>
    </dsp:sp>
    <dsp:sp modelId="{79BA71FC-BF74-E84E-BCF4-DBDFD6F79C1D}">
      <dsp:nvSpPr>
        <dsp:cNvPr id="0" name=""/>
        <dsp:cNvSpPr/>
      </dsp:nvSpPr>
      <dsp:spPr>
        <a:xfrm>
          <a:off x="1987709" y="886895"/>
          <a:ext cx="2205812" cy="882324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(Re)Frame</a:t>
          </a:r>
          <a:endParaRPr lang="en-US" sz="2200" kern="1200" dirty="0"/>
        </a:p>
      </dsp:txBody>
      <dsp:txXfrm>
        <a:off x="2428871" y="886895"/>
        <a:ext cx="1323488" cy="882324"/>
      </dsp:txXfrm>
    </dsp:sp>
    <dsp:sp modelId="{D6D0DC2B-781D-1548-AE5B-85574666C2BB}">
      <dsp:nvSpPr>
        <dsp:cNvPr id="0" name=""/>
        <dsp:cNvSpPr/>
      </dsp:nvSpPr>
      <dsp:spPr>
        <a:xfrm>
          <a:off x="3972940" y="886895"/>
          <a:ext cx="2205812" cy="882324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Ideate</a:t>
          </a:r>
          <a:endParaRPr lang="en-US" sz="2200" kern="1200" dirty="0"/>
        </a:p>
      </dsp:txBody>
      <dsp:txXfrm>
        <a:off x="4414102" y="886895"/>
        <a:ext cx="1323488" cy="882324"/>
      </dsp:txXfrm>
    </dsp:sp>
    <dsp:sp modelId="{06D61DBA-0D5B-7449-8C5D-0B79DA32B5FE}">
      <dsp:nvSpPr>
        <dsp:cNvPr id="0" name=""/>
        <dsp:cNvSpPr/>
      </dsp:nvSpPr>
      <dsp:spPr>
        <a:xfrm>
          <a:off x="5958171" y="886895"/>
          <a:ext cx="2205812" cy="882324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Prototype</a:t>
          </a:r>
          <a:endParaRPr lang="en-US" sz="2200" kern="1200" dirty="0"/>
        </a:p>
      </dsp:txBody>
      <dsp:txXfrm>
        <a:off x="6399333" y="886895"/>
        <a:ext cx="1323488" cy="882324"/>
      </dsp:txXfrm>
    </dsp:sp>
    <dsp:sp modelId="{2295466E-BBD7-D546-A8E4-4978C8ECD06F}">
      <dsp:nvSpPr>
        <dsp:cNvPr id="0" name=""/>
        <dsp:cNvSpPr/>
      </dsp:nvSpPr>
      <dsp:spPr>
        <a:xfrm>
          <a:off x="7943403" y="886895"/>
          <a:ext cx="2205812" cy="882324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Test</a:t>
          </a:r>
          <a:endParaRPr lang="en-US" sz="2200" kern="1200" dirty="0"/>
        </a:p>
      </dsp:txBody>
      <dsp:txXfrm>
        <a:off x="8384565" y="886895"/>
        <a:ext cx="1323488" cy="8823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F884D-C4C4-5F4F-B4BF-FBDA44023CEC}" type="datetimeFigureOut">
              <a:rPr lang="en-US" smtClean="0"/>
              <a:t>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4D2AC-8D66-8A44-9917-19A415C4C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941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tiff>
</file>

<file path=ppt/media/image20.png>
</file>

<file path=ppt/media/image21.tiff>
</file>

<file path=ppt/media/image22.tiff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tiff>
</file>

<file path=ppt/media/image32.png>
</file>

<file path=ppt/media/image33.png>
</file>

<file path=ppt/media/image34.png>
</file>

<file path=ppt/media/image35.png>
</file>

<file path=ppt/media/image36.gif>
</file>

<file path=ppt/media/image37.gif>
</file>

<file path=ppt/media/image38.gif>
</file>

<file path=ppt/media/image39.jpg>
</file>

<file path=ppt/media/image4.png>
</file>

<file path=ppt/media/image40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94C77D-6DA9-D943-A969-4906D1F80DE2}" type="datetimeFigureOut">
              <a:rPr lang="en-US" smtClean="0"/>
              <a:t>1/7/18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BC20B-6F25-6F44-B39A-A049E114D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51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 first started talking with </a:t>
            </a:r>
            <a:r>
              <a:rPr lang="en-US" baseline="0" dirty="0" smtClean="0"/>
              <a:t>Provost. </a:t>
            </a:r>
            <a:r>
              <a:rPr lang="en-US" baseline="0" dirty="0" smtClean="0"/>
              <a:t>McCrory about Innovation Centers </a:t>
            </a:r>
            <a:r>
              <a:rPr lang="en-US" baseline="0" dirty="0" smtClean="0"/>
              <a:t>three years </a:t>
            </a:r>
            <a:r>
              <a:rPr lang="en-US" baseline="0" dirty="0" smtClean="0"/>
              <a:t>ago, as a possible next step for our Program in Interdisciplinary Computing. She responded to the idea enthusiastically and encouraged me to explore what an Innovation Center would look like at FSU. 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I’d like to share with you a very small bit of what I’ve learned, and bring you up to speed on the FSU’s Innovation Hub and how it relates to </a:t>
            </a:r>
            <a:r>
              <a:rPr lang="en-US" baseline="0" dirty="0" smtClean="0"/>
              <a:t>you.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3055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Many approaches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3388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INNOVATION CENTERS ARE TRANSFORMING HIGHER 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88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Learning by Creating:</a:t>
            </a:r>
            <a:r>
              <a:rPr lang="en-US" baseline="0" dirty="0" smtClean="0"/>
              <a:t> </a:t>
            </a:r>
            <a:r>
              <a:rPr lang="en-US" b="1" i="1" baseline="0" dirty="0" smtClean="0"/>
              <a:t>Things</a:t>
            </a:r>
          </a:p>
          <a:p>
            <a:r>
              <a:rPr lang="en-US" dirty="0" smtClean="0"/>
              <a:t>ENGINEERING FOCUS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InVenture</a:t>
            </a:r>
            <a:r>
              <a:rPr lang="en-US" baseline="0" dirty="0" smtClean="0"/>
              <a:t> spaces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517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ENGINEERING FOCUS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InVenture</a:t>
            </a:r>
            <a:r>
              <a:rPr lang="en-US" baseline="0" dirty="0" smtClean="0"/>
              <a:t> spaces</a:t>
            </a:r>
          </a:p>
          <a:p>
            <a:r>
              <a:rPr lang="en-US" baseline="0" dirty="0" smtClean="0"/>
              <a:t>UC Boulder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56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 by Creating </a:t>
            </a:r>
            <a:r>
              <a:rPr lang="en-US" b="1" i="1" dirty="0" smtClean="0"/>
              <a:t>More Things</a:t>
            </a:r>
          </a:p>
          <a:p>
            <a:r>
              <a:rPr lang="en-US" dirty="0" smtClean="0"/>
              <a:t>Interdisciplinary STEAM Focus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Integrative Design, Arts, and Technology (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Carnegie Mellon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752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“Learn by creating” </a:t>
            </a:r>
            <a:r>
              <a:rPr lang="en-US" b="1" i="1" dirty="0" smtClean="0"/>
              <a:t>Solutions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RESEARCH DRIVEN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Designed</a:t>
            </a:r>
            <a:r>
              <a:rPr lang="en-US" baseline="0" dirty="0" smtClean="0"/>
              <a:t> to spur economic growth</a:t>
            </a:r>
            <a:endParaRPr lang="en-US" dirty="0" smtClean="0"/>
          </a:p>
          <a:p>
            <a:r>
              <a:rPr lang="en-US" dirty="0" smtClean="0"/>
              <a:t>University of Chicago Innovation Center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3942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 by Creating </a:t>
            </a:r>
            <a:r>
              <a:rPr lang="en-US" b="1" i="1" dirty="0" smtClean="0"/>
              <a:t>Businesses</a:t>
            </a:r>
          </a:p>
          <a:p>
            <a:r>
              <a:rPr lang="en-US" dirty="0" smtClean="0"/>
              <a:t>Entrepreneurial Focus</a:t>
            </a:r>
          </a:p>
          <a:p>
            <a:r>
              <a:rPr lang="en-US" dirty="0" smtClean="0"/>
              <a:t>University of Utah </a:t>
            </a:r>
            <a:r>
              <a:rPr lang="en-US" dirty="0" err="1" smtClean="0"/>
              <a:t>Lassonde</a:t>
            </a:r>
            <a:r>
              <a:rPr lang="en-US" dirty="0" smtClean="0"/>
              <a:t> Entrepreneur</a:t>
            </a:r>
            <a:r>
              <a:rPr lang="en-US" baseline="0" dirty="0" smtClean="0"/>
              <a:t> Institute</a:t>
            </a:r>
          </a:p>
          <a:p>
            <a:r>
              <a:rPr lang="en-US" baseline="0" dirty="0" smtClean="0"/>
              <a:t>Internal and/or External Implementation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7521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Many approaches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190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279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Connecting and complimenting sources of Innovation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Entrepreneurship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5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smtClean="0"/>
              <a:t>THE</a:t>
            </a:r>
            <a:r>
              <a:rPr lang="en-US" sz="1400" baseline="0" dirty="0" smtClean="0"/>
              <a:t> POSTER CHILD FOR 21</a:t>
            </a:r>
            <a:r>
              <a:rPr lang="en-US" sz="1400" baseline="30000" dirty="0" smtClean="0"/>
              <a:t>st</a:t>
            </a:r>
            <a:r>
              <a:rPr lang="en-US" sz="1400" baseline="0" dirty="0" smtClean="0"/>
              <a:t> CENTURY BUSINESS: ELON MUSK</a:t>
            </a:r>
            <a:endParaRPr lang="en-US" sz="1400" dirty="0" smtClean="0"/>
          </a:p>
          <a:p>
            <a:r>
              <a:rPr lang="en-US" sz="1400" dirty="0" smtClean="0"/>
              <a:t>Audacious</a:t>
            </a:r>
          </a:p>
          <a:p>
            <a:r>
              <a:rPr lang="en-US" sz="1400" dirty="0" smtClean="0"/>
              <a:t>Fearless</a:t>
            </a:r>
          </a:p>
          <a:p>
            <a:r>
              <a:rPr lang="en-US" sz="1400" dirty="0" smtClean="0"/>
              <a:t>Risk-taker</a:t>
            </a:r>
          </a:p>
          <a:p>
            <a:r>
              <a:rPr lang="en-US" sz="1400" dirty="0" smtClean="0"/>
              <a:t>ELON IS NOT ALONE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/>
              <a:t>THE HUNGER FOR INNOVATION IS IMPACTING</a:t>
            </a:r>
            <a:r>
              <a:rPr lang="en-US" sz="1400" baseline="0" dirty="0" smtClean="0"/>
              <a:t> EVERY BUSINESS AND ORGAINZATION IN EVERY INDUSTRY.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aseline="0" dirty="0" smtClean="0"/>
              <a:t>WE MUST PREPARE OUR STUDENTS.</a:t>
            </a:r>
            <a:endParaRPr lang="en-US" sz="1400" dirty="0" smtClean="0"/>
          </a:p>
          <a:p>
            <a:endParaRPr lang="en-US" sz="1400" dirty="0" smtClean="0"/>
          </a:p>
          <a:p>
            <a:endParaRPr lang="en-US" sz="1400" dirty="0" smtClean="0"/>
          </a:p>
          <a:p>
            <a:endParaRPr lang="en-US" sz="14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85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82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206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4475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17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7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HUNGER FOR INNOVATION IS IMPACTING</a:t>
            </a:r>
            <a:r>
              <a:rPr lang="en-US" baseline="0" dirty="0" smtClean="0"/>
              <a:t> EVERY BUSINESS AND ORGAINZATION.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89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456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JUST TECH COMPANIES, BUT </a:t>
            </a:r>
            <a:r>
              <a:rPr lang="en-US" dirty="0" smtClean="0"/>
              <a:t>FORTUNE 500 COMPANIES ACROSS </a:t>
            </a:r>
            <a:r>
              <a:rPr lang="en-US" dirty="0" smtClean="0"/>
              <a:t>THE BOARD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99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r-IN" dirty="0" smtClean="0"/>
              <a:t>…</a:t>
            </a:r>
            <a:r>
              <a:rPr lang="en-US" dirty="0" smtClean="0"/>
              <a:t>AND AROUND THE WORLD</a:t>
            </a:r>
          </a:p>
          <a:p>
            <a:endParaRPr lang="en-US" dirty="0" smtClean="0"/>
          </a:p>
          <a:p>
            <a:r>
              <a:rPr lang="en-US" dirty="0" smtClean="0"/>
              <a:t>SILICON VALLEY IS NO LONGER THE ONLY HUB FOR INNOVATION </a:t>
            </a:r>
            <a:r>
              <a:rPr lang="mr-IN" dirty="0" smtClean="0"/>
              <a:t>–</a:t>
            </a:r>
            <a:r>
              <a:rPr lang="en-US" dirty="0" smtClean="0"/>
              <a:t> ATLANTA, BOSTON,</a:t>
            </a:r>
            <a:r>
              <a:rPr lang="en-US" baseline="0" dirty="0" smtClean="0"/>
              <a:t> TORONTO,</a:t>
            </a:r>
            <a:r>
              <a:rPr lang="en-US" dirty="0" smtClean="0"/>
              <a:t> LONDON, MELBOURNE, SYDNEY, BANGALORE, BEIJING, SINGAPOR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9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Innovation Centers are more than trendy places. </a:t>
            </a:r>
          </a:p>
          <a:p>
            <a:r>
              <a:rPr lang="en-US" dirty="0" smtClean="0"/>
              <a:t>They</a:t>
            </a:r>
            <a:r>
              <a:rPr lang="en-US" baseline="0" dirty="0" smtClean="0"/>
              <a:t> inspire, and support specific innovation frameworks and methods designed to allow new and promising ideas to emerge.</a:t>
            </a:r>
            <a:endParaRPr lang="en-US" dirty="0" smtClean="0"/>
          </a:p>
          <a:p>
            <a:r>
              <a:rPr lang="en-US" dirty="0" smtClean="0"/>
              <a:t>Big open spaces, with inspiring décor, where experts</a:t>
            </a:r>
            <a:r>
              <a:rPr lang="en-US" baseline="0" dirty="0" smtClean="0"/>
              <a:t> collaborate and brainstorm.</a:t>
            </a:r>
          </a:p>
          <a:p>
            <a:r>
              <a:rPr lang="en-US" baseline="0" dirty="0" smtClean="0"/>
              <a:t>Whiteboards, post-its, freedom and equality</a:t>
            </a:r>
          </a:p>
          <a:p>
            <a:r>
              <a:rPr lang="en-US" baseline="0" dirty="0" smtClean="0"/>
              <a:t>Not about the place, but about the culture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18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INNOVATION</a:t>
            </a:r>
            <a:r>
              <a:rPr lang="en-US" baseline="0" dirty="0" smtClean="0"/>
              <a:t> = SURVIVAL</a:t>
            </a:r>
            <a:endParaRPr lang="en-US" dirty="0" smtClean="0"/>
          </a:p>
          <a:p>
            <a:r>
              <a:rPr lang="en-US" dirty="0" smtClean="0"/>
              <a:t>MANY FORCES ARE DRIVING THIS CHANGE</a:t>
            </a:r>
          </a:p>
          <a:p>
            <a:r>
              <a:rPr lang="en-US" dirty="0" smtClean="0"/>
              <a:t>AND IT’S NOT JUST ABOUT MONEY</a:t>
            </a:r>
          </a:p>
          <a:p>
            <a:r>
              <a:rPr lang="en-US" dirty="0" smtClean="0"/>
              <a:t>Elon Musk innovates to save the planet,</a:t>
            </a:r>
            <a:r>
              <a:rPr lang="en-US" baseline="0" dirty="0" smtClean="0"/>
              <a:t> send people into space, and eliminate traffic.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440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FINDING’S FROM SOLIS’S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BC20B-6F25-6F44-B39A-A049E114D9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314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4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4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86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404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50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45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81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61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87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6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F9F7D-25E2-4242-A470-995A2673F781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2F7EF-2D0D-D449-9107-BB065EB28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44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6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7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action-design.org/literature/article/5-stages-in-the-design-thinking-process" TargetMode="External"/><Relationship Id="rId4" Type="http://schemas.openxmlformats.org/officeDocument/2006/relationships/hyperlink" Target="http://www.ideou.com/pages/design-thinking" TargetMode="External"/><Relationship Id="rId5" Type="http://schemas.openxmlformats.org/officeDocument/2006/relationships/hyperlink" Target="https://dschool.stanford.edu/resources-collections/a-virtual-crash-course-in-design-thinking" TargetMode="External"/><Relationship Id="rId6" Type="http://schemas.openxmlformats.org/officeDocument/2006/relationships/hyperlink" Target="https://www.ibm.com/design/thinking/" TargetMode="Externa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8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4" Type="http://schemas.openxmlformats.org/officeDocument/2006/relationships/image" Target="../media/image40.jpg"/><Relationship Id="rId5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innovation.fsu.edu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tech.co/corporate-innovation-centers-world-2016-12" TargetMode="External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tiff"/><Relationship Id="rId13" Type="http://schemas.openxmlformats.org/officeDocument/2006/relationships/image" Target="../media/image14.tiff"/><Relationship Id="rId14" Type="http://schemas.openxmlformats.org/officeDocument/2006/relationships/image" Target="../media/image15.tiff"/><Relationship Id="rId15" Type="http://schemas.openxmlformats.org/officeDocument/2006/relationships/image" Target="../media/image16.tiff"/><Relationship Id="rId16" Type="http://schemas.openxmlformats.org/officeDocument/2006/relationships/image" Target="../media/image17.tiff"/><Relationship Id="rId17" Type="http://schemas.openxmlformats.org/officeDocument/2006/relationships/image" Target="../media/image18.tiff"/><Relationship Id="rId18" Type="http://schemas.openxmlformats.org/officeDocument/2006/relationships/hyperlink" Target="http://www.lowesinnovationlabs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9" Type="http://schemas.openxmlformats.org/officeDocument/2006/relationships/image" Target="../media/image10.tiff"/><Relationship Id="rId10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hyperlink" Target="https://www.slideshare.net/capgemini/the-rise-of-innovation-empires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5" Type="http://schemas.openxmlformats.org/officeDocument/2006/relationships/hyperlink" Target="https://thefinancialbrand.com/52177/7-of-the-coolest-innovation-labs-in-banking/" TargetMode="External"/><Relationship Id="rId6" Type="http://schemas.openxmlformats.org/officeDocument/2006/relationships/image" Target="../media/image23.tiff"/><Relationship Id="rId7" Type="http://schemas.openxmlformats.org/officeDocument/2006/relationships/image" Target="../media/image24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1143488" y="304800"/>
            <a:ext cx="316992" cy="6270728"/>
          </a:xfrm>
          <a:prstGeom prst="rect">
            <a:avLst/>
          </a:prstGeom>
          <a:solidFill>
            <a:srgbClr val="732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94261" y="4963406"/>
            <a:ext cx="963436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latin typeface="Helvetica" charset="0"/>
              </a:rPr>
              <a:t>Innovation Hub </a:t>
            </a:r>
            <a:r>
              <a:rPr lang="en-US" sz="4000" dirty="0">
                <a:latin typeface="Helvetica" charset="0"/>
              </a:rPr>
              <a:t>| Florida State University</a:t>
            </a:r>
            <a:endParaRPr lang="en-US" sz="4000" dirty="0">
              <a:effectLst/>
              <a:latin typeface="Helvetica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417576" y="5990753"/>
            <a:ext cx="24961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 smtClean="0">
                <a:latin typeface="+mj-lt"/>
              </a:rPr>
              <a:t>Presentation by Ken </a:t>
            </a:r>
            <a:r>
              <a:rPr lang="en-US" sz="1600" dirty="0" smtClean="0">
                <a:latin typeface="+mj-lt"/>
              </a:rPr>
              <a:t>Baldauf</a:t>
            </a:r>
          </a:p>
          <a:p>
            <a:pPr algn="r"/>
            <a:r>
              <a:rPr lang="en-US" sz="1600" dirty="0" smtClean="0">
                <a:effectLst/>
                <a:latin typeface="+mj-lt"/>
              </a:rPr>
              <a:t>Innovation Hub Director</a:t>
            </a:r>
            <a:endParaRPr lang="en-US" sz="1600" dirty="0">
              <a:effectLst/>
              <a:latin typeface="+mj-lt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5401056" y="5805404"/>
            <a:ext cx="551271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74" b="17945"/>
          <a:stretch/>
        </p:blipFill>
        <p:spPr>
          <a:xfrm>
            <a:off x="1527586" y="304800"/>
            <a:ext cx="9386186" cy="460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7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University Innovation Centers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Preparing students for the innovation-driven workplace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98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780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4889" y="778011"/>
            <a:ext cx="6639592" cy="587217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251865" y="2068815"/>
            <a:ext cx="456408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smtClean="0">
                <a:solidFill>
                  <a:srgbClr val="000000"/>
                </a:solidFill>
                <a:effectLst/>
                <a:latin typeface="Georgia" charset="0"/>
              </a:rPr>
              <a:t>As tomorrow’s global citizens enter higher education with words like “make,” “hack,” and “prototype” embedded in their vocabulary, they are fueling a powerful movement toward “learning by creating.”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510011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30087" y="6281530"/>
            <a:ext cx="256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Innovation </a:t>
            </a:r>
            <a:r>
              <a:rPr lang="en-US" dirty="0" err="1" smtClean="0">
                <a:solidFill>
                  <a:schemeClr val="bg1"/>
                </a:solidFill>
              </a:rPr>
              <a:t>Colab</a:t>
            </a:r>
            <a:r>
              <a:rPr lang="en-US" dirty="0" smtClean="0">
                <a:solidFill>
                  <a:schemeClr val="bg1"/>
                </a:solidFill>
              </a:rPr>
              <a:t> @ Duke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54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864" y="0"/>
            <a:ext cx="8950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27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ame 2"/>
          <p:cNvSpPr/>
          <p:nvPr/>
        </p:nvSpPr>
        <p:spPr>
          <a:xfrm>
            <a:off x="4405746" y="5866410"/>
            <a:ext cx="2398815" cy="498764"/>
          </a:xfrm>
          <a:prstGeom prst="fram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4147" y="0"/>
            <a:ext cx="12660294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84041" y="5841954"/>
            <a:ext cx="25506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+mj-lt"/>
              </a:rPr>
              <a:t>Carnegie Mellon</a:t>
            </a:r>
            <a:endParaRPr lang="en-US" sz="28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7131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95612"/>
            <a:ext cx="12192000" cy="596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59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4993"/>
            <a:ext cx="12192000" cy="656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7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Innovation Center @ FSU</a:t>
            </a:r>
            <a:br>
              <a:rPr lang="en-US" dirty="0" smtClean="0"/>
            </a:br>
            <a:r>
              <a:rPr lang="en-US" dirty="0" smtClean="0"/>
              <a:t>Planning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long and winding road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22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75712915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38480" y="334945"/>
            <a:ext cx="373749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Cross-discipline</a:t>
            </a:r>
          </a:p>
          <a:p>
            <a:r>
              <a:rPr lang="en-US" sz="4400" dirty="0" smtClean="0"/>
              <a:t>Tools for </a:t>
            </a:r>
          </a:p>
          <a:p>
            <a:r>
              <a:rPr lang="en-US" sz="4400" dirty="0" smtClean="0"/>
              <a:t>Innovation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0389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0117" y="0"/>
            <a:ext cx="8792308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9721" y="3105834"/>
            <a:ext cx="981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Arts &amp; </a:t>
            </a:r>
          </a:p>
          <a:p>
            <a:r>
              <a:rPr lang="en-US" dirty="0" smtClean="0"/>
              <a:t>Sciences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39361" y="447695"/>
            <a:ext cx="18221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Jim Moran</a:t>
            </a:r>
          </a:p>
          <a:p>
            <a:r>
              <a:rPr lang="en-US" dirty="0" smtClean="0"/>
              <a:t>School of</a:t>
            </a:r>
          </a:p>
          <a:p>
            <a:r>
              <a:rPr lang="en-US" dirty="0" smtClean="0"/>
              <a:t>Entrepreneurship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13424" y="629116"/>
            <a:ext cx="20871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Office of</a:t>
            </a:r>
          </a:p>
          <a:p>
            <a:pPr algn="r"/>
            <a:r>
              <a:rPr lang="en-US" dirty="0" smtClean="0"/>
              <a:t>Research &amp; </a:t>
            </a:r>
          </a:p>
          <a:p>
            <a:pPr algn="r"/>
            <a:r>
              <a:rPr lang="en-US" dirty="0" smtClean="0"/>
              <a:t>Undergrad Research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717741" y="5037750"/>
            <a:ext cx="1390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FSU Libraries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014604" y="2625316"/>
            <a:ext cx="1171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College of </a:t>
            </a:r>
          </a:p>
          <a:p>
            <a:r>
              <a:rPr lang="en-US" dirty="0" smtClean="0"/>
              <a:t>Fine Arts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513424" y="5886676"/>
            <a:ext cx="12971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College of </a:t>
            </a:r>
          </a:p>
          <a:p>
            <a:r>
              <a:rPr lang="en-US" dirty="0" smtClean="0"/>
              <a:t>Engineering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191283" y="3710779"/>
            <a:ext cx="70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F.A.R.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822501" y="1941239"/>
            <a:ext cx="1945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Computer Science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96271" y="652670"/>
            <a:ext cx="846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H.P.M.I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269695" y="5260921"/>
            <a:ext cx="1118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College of</a:t>
            </a:r>
          </a:p>
          <a:p>
            <a:r>
              <a:rPr lang="en-US" dirty="0" smtClean="0"/>
              <a:t>Education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376565" y="1904214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L.S.I.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176949" y="3526113"/>
            <a:ext cx="2114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Scientific Computing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771123" y="4683608"/>
            <a:ext cx="1571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Interior Design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603536" y="3820514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704253" y="2413336"/>
            <a:ext cx="14253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smtClean="0">
                <a:solidFill>
                  <a:srgbClr val="662031"/>
                </a:solidFill>
              </a:rPr>
              <a:t>hub</a:t>
            </a:r>
            <a:endParaRPr lang="en-US" sz="6000" b="1">
              <a:solidFill>
                <a:srgbClr val="66203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8480" y="334945"/>
            <a:ext cx="250754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FSU </a:t>
            </a:r>
          </a:p>
          <a:p>
            <a:r>
              <a:rPr lang="en-US" sz="4400" dirty="0" smtClean="0"/>
              <a:t>Resources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73780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  <p:bldP spid="12" grpId="0"/>
      <p:bldP spid="13" grpId="0"/>
      <p:bldP spid="14" grpId="0"/>
      <p:bldP spid="15" grpId="0"/>
      <p:bldP spid="17" grpId="0"/>
      <p:bldP spid="18" grpId="0"/>
      <p:bldP spid="19" grpId="0"/>
      <p:bldP spid="20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2656" y="4591779"/>
            <a:ext cx="11546687" cy="1862048"/>
          </a:xfrm>
          <a:prstGeom prst="rect">
            <a:avLst/>
          </a:prstGeom>
          <a:noFill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1500" smtClean="0">
                <a:solidFill>
                  <a:schemeClr val="bg1"/>
                </a:solidFill>
              </a:rPr>
              <a:t>GOT INNOVATION?</a:t>
            </a:r>
            <a:endParaRPr lang="en-US" sz="1150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2656" y="6192217"/>
            <a:ext cx="11726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Elon Musk: Tesla, SpaceX, </a:t>
            </a:r>
            <a:r>
              <a:rPr lang="en-US" sz="2800" dirty="0" err="1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SolarCity</a:t>
            </a:r>
            <a:r>
              <a:rPr lang="en-US" sz="2800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, Boring Company, PayPal – worth $15 billion</a:t>
            </a:r>
            <a:endParaRPr lang="en-US" sz="2800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8418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986" y="322330"/>
            <a:ext cx="8792308" cy="685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129562" y="1753982"/>
            <a:ext cx="18221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Jim Moran</a:t>
            </a:r>
          </a:p>
          <a:p>
            <a:r>
              <a:rPr lang="en-US" dirty="0" smtClean="0"/>
              <a:t>School of</a:t>
            </a:r>
          </a:p>
          <a:p>
            <a:r>
              <a:rPr lang="en-US" dirty="0" smtClean="0"/>
              <a:t>Entrepreneurship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172996" y="1946289"/>
            <a:ext cx="20871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Office of</a:t>
            </a:r>
          </a:p>
          <a:p>
            <a:pPr algn="r"/>
            <a:r>
              <a:rPr lang="en-US" dirty="0" smtClean="0"/>
              <a:t>Research &amp; </a:t>
            </a:r>
          </a:p>
          <a:p>
            <a:pPr algn="r"/>
            <a:r>
              <a:rPr lang="en-US" dirty="0" smtClean="0"/>
              <a:t>Undergrad Research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494452" y="3701343"/>
            <a:ext cx="14253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662031"/>
                </a:solidFill>
              </a:rPr>
              <a:t>hub</a:t>
            </a:r>
            <a:endParaRPr lang="en-US" sz="6000" b="1" dirty="0">
              <a:solidFill>
                <a:srgbClr val="662031"/>
              </a:solidFill>
            </a:endParaRPr>
          </a:p>
        </p:txBody>
      </p:sp>
      <p:sp>
        <p:nvSpPr>
          <p:cNvPr id="16" name="Title 3"/>
          <p:cNvSpPr>
            <a:spLocks noGrp="1"/>
          </p:cNvSpPr>
          <p:nvPr>
            <p:ph type="title"/>
          </p:nvPr>
        </p:nvSpPr>
        <p:spPr>
          <a:xfrm>
            <a:off x="1135970" y="208214"/>
            <a:ext cx="8969829" cy="9253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 Innovation Pipeline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665430" y="1246150"/>
            <a:ext cx="5725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smtClean="0">
                <a:solidFill>
                  <a:srgbClr val="662031"/>
                </a:solidFill>
              </a:rPr>
              <a:t>e</a:t>
            </a:r>
            <a:endParaRPr lang="en-US" sz="6000" b="1" dirty="0">
              <a:solidFill>
                <a:srgbClr val="66203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395863" y="1246150"/>
            <a:ext cx="4587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smtClean="0">
                <a:solidFill>
                  <a:srgbClr val="662031"/>
                </a:solidFill>
              </a:rPr>
              <a:t>r</a:t>
            </a:r>
            <a:endParaRPr lang="en-US" sz="6000" b="1" dirty="0">
              <a:solidFill>
                <a:srgbClr val="66203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21087" y="3569758"/>
            <a:ext cx="6096000" cy="2439909"/>
            <a:chOff x="5421087" y="3569758"/>
            <a:chExt cx="6096000" cy="2439909"/>
          </a:xfrm>
        </p:grpSpPr>
        <p:sp>
          <p:nvSpPr>
            <p:cNvPr id="19" name="Rectangle 18"/>
            <p:cNvSpPr/>
            <p:nvPr/>
          </p:nvSpPr>
          <p:spPr>
            <a:xfrm>
              <a:off x="5421087" y="3978342"/>
              <a:ext cx="6096000" cy="203132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285750" indent="-285750">
                <a:buFont typeface="Arial" charset="0"/>
                <a:buChar char="•"/>
              </a:pPr>
              <a:r>
                <a:rPr lang="en-US" dirty="0" smtClean="0"/>
                <a:t>An Innovation “sandbox” in which </a:t>
              </a:r>
              <a:r>
                <a:rPr lang="en-US" dirty="0"/>
                <a:t>ALL students </a:t>
              </a:r>
              <a:r>
                <a:rPr lang="en-US" dirty="0" smtClean="0"/>
                <a:t>can discover </a:t>
              </a:r>
              <a:r>
                <a:rPr lang="en-US" dirty="0"/>
                <a:t>their “Inner Innovator”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dirty="0" smtClean="0"/>
                <a:t>Support </a:t>
              </a:r>
              <a:r>
                <a:rPr lang="en-US" dirty="0"/>
                <a:t>interdisciplinary and collaborative </a:t>
              </a:r>
              <a:r>
                <a:rPr lang="en-US" dirty="0" smtClean="0"/>
                <a:t>work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dirty="0" smtClean="0"/>
                <a:t>Inspire students </a:t>
              </a:r>
              <a:r>
                <a:rPr lang="en-US" dirty="0"/>
                <a:t>with real world challenges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dirty="0" smtClean="0"/>
                <a:t>Expose </a:t>
              </a:r>
              <a:r>
                <a:rPr lang="en-US" dirty="0"/>
                <a:t>students to new technologies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dirty="0" smtClean="0"/>
                <a:t>Instruct </a:t>
              </a:r>
              <a:r>
                <a:rPr lang="en-US" dirty="0"/>
                <a:t>students in “Innovation Frameworks</a:t>
              </a:r>
              <a:r>
                <a:rPr lang="en-US" dirty="0" smtClean="0"/>
                <a:t>”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dirty="0" smtClean="0"/>
                <a:t>Undergrad Focus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421087" y="3569758"/>
              <a:ext cx="267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Innovation for the Masses</a:t>
              </a:r>
              <a:endParaRPr lang="en-US" b="1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 flipV="1">
            <a:off x="4865791" y="2068288"/>
            <a:ext cx="1510188" cy="1501470"/>
          </a:xfrm>
          <a:prstGeom prst="straightConnector1">
            <a:avLst/>
          </a:prstGeom>
          <a:ln w="139700">
            <a:solidFill>
              <a:srgbClr val="C3AA7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3072264" y="2131074"/>
            <a:ext cx="644423" cy="1229750"/>
          </a:xfrm>
          <a:prstGeom prst="straightConnector1">
            <a:avLst/>
          </a:prstGeom>
          <a:ln w="139700">
            <a:solidFill>
              <a:srgbClr val="C3AA7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15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440069" y="2477365"/>
            <a:ext cx="5152394" cy="1588450"/>
          </a:xfrm>
        </p:spPr>
        <p:txBody>
          <a:bodyPr>
            <a:normAutofit/>
          </a:bodyPr>
          <a:lstStyle/>
          <a:p>
            <a:r>
              <a:rPr lang="en-US" dirty="0" smtClean="0"/>
              <a:t>Design Thinking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idx="1"/>
          </p:nvPr>
        </p:nvSpPr>
        <p:spPr>
          <a:xfrm>
            <a:off x="2381321" y="4147278"/>
            <a:ext cx="7269889" cy="645701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 smtClean="0"/>
              <a:t>Human-centered design</a:t>
            </a:r>
          </a:p>
          <a:p>
            <a:pPr algn="ctr"/>
            <a:r>
              <a:rPr lang="en-US" dirty="0"/>
              <a:t>I</a:t>
            </a:r>
            <a:r>
              <a:rPr lang="en-US" dirty="0" smtClean="0"/>
              <a:t>nclusive, Empathetic  </a:t>
            </a:r>
            <a:r>
              <a:rPr lang="en-US" dirty="0"/>
              <a:t>C</a:t>
            </a:r>
            <a:r>
              <a:rPr lang="en-US" dirty="0" smtClean="0"/>
              <a:t>ollaborative </a:t>
            </a:r>
            <a:r>
              <a:rPr lang="en-US" dirty="0"/>
              <a:t>P</a:t>
            </a:r>
            <a:r>
              <a:rPr lang="en-US" dirty="0" smtClean="0"/>
              <a:t>roblem-solving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2859" y="5770278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sz="1200" u="sng" dirty="0" smtClean="0">
                <a:solidFill>
                  <a:srgbClr val="1155CC"/>
                </a:solidFill>
                <a:latin typeface="Calibri" charset="0"/>
                <a:hlinkClick r:id="rId3"/>
              </a:rPr>
              <a:t>https</a:t>
            </a:r>
            <a:r>
              <a:rPr lang="en-US" sz="1200" u="sng" dirty="0">
                <a:solidFill>
                  <a:srgbClr val="1155CC"/>
                </a:solidFill>
                <a:latin typeface="Calibri" charset="0"/>
                <a:hlinkClick r:id="rId3"/>
              </a:rPr>
              <a:t>://www.interaction-design.org/literature/article/5-stages-in-the-design-thinking-process</a:t>
            </a:r>
            <a:r>
              <a:rPr lang="en-US" sz="1200" dirty="0">
                <a:solidFill>
                  <a:srgbClr val="212121"/>
                </a:solidFill>
                <a:latin typeface="Calibri" charset="0"/>
              </a:rPr>
              <a:t> </a:t>
            </a:r>
          </a:p>
          <a:p>
            <a:pPr fontAlgn="base"/>
            <a:r>
              <a:rPr lang="en-US" sz="1200" u="sng" dirty="0" smtClean="0">
                <a:solidFill>
                  <a:srgbClr val="1155CC"/>
                </a:solidFill>
                <a:latin typeface="Calibri" charset="0"/>
                <a:hlinkClick r:id="rId4"/>
              </a:rPr>
              <a:t>http</a:t>
            </a:r>
            <a:r>
              <a:rPr lang="en-US" sz="1200" u="sng" dirty="0">
                <a:solidFill>
                  <a:srgbClr val="1155CC"/>
                </a:solidFill>
                <a:latin typeface="Calibri" charset="0"/>
                <a:hlinkClick r:id="rId4"/>
              </a:rPr>
              <a:t>://www.ideou.com/pages/design-thinking</a:t>
            </a:r>
            <a:endParaRPr lang="en-US" sz="1200" dirty="0">
              <a:solidFill>
                <a:srgbClr val="212121"/>
              </a:solidFill>
              <a:latin typeface="Calibri" charset="0"/>
            </a:endParaRPr>
          </a:p>
          <a:p>
            <a:pPr fontAlgn="base"/>
            <a:r>
              <a:rPr lang="en-US" sz="1200" u="sng" dirty="0" smtClean="0">
                <a:solidFill>
                  <a:srgbClr val="1155CC"/>
                </a:solidFill>
                <a:latin typeface="Calibri" charset="0"/>
                <a:hlinkClick r:id="rId5"/>
              </a:rPr>
              <a:t>https</a:t>
            </a:r>
            <a:r>
              <a:rPr lang="en-US" sz="1200" u="sng" dirty="0">
                <a:solidFill>
                  <a:srgbClr val="1155CC"/>
                </a:solidFill>
                <a:latin typeface="Calibri" charset="0"/>
                <a:hlinkClick r:id="rId5"/>
              </a:rPr>
              <a:t>://dschool.stanford.edu/resources-collections/a-virtual-crash-course-in-design-thinking</a:t>
            </a:r>
            <a:endParaRPr lang="en-US" sz="1200" dirty="0">
              <a:solidFill>
                <a:srgbClr val="212121"/>
              </a:solidFill>
              <a:latin typeface="Calibri" charset="0"/>
            </a:endParaRPr>
          </a:p>
          <a:p>
            <a:r>
              <a:rPr lang="en-US" sz="1200" u="sng" dirty="0" smtClean="0">
                <a:solidFill>
                  <a:srgbClr val="1155CC"/>
                </a:solidFill>
                <a:latin typeface="Calibri" charset="0"/>
                <a:hlinkClick r:id="rId6"/>
              </a:rPr>
              <a:t>https</a:t>
            </a:r>
            <a:r>
              <a:rPr lang="en-US" sz="1200" u="sng" dirty="0">
                <a:solidFill>
                  <a:srgbClr val="1155CC"/>
                </a:solidFill>
                <a:latin typeface="Calibri" charset="0"/>
                <a:hlinkClick r:id="rId6"/>
              </a:rPr>
              <a:t>://www.ibm.com/design/thinking/</a:t>
            </a:r>
            <a:endParaRPr lang="en-US" sz="1200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96947781"/>
              </p:ext>
            </p:extLst>
          </p:nvPr>
        </p:nvGraphicFramePr>
        <p:xfrm>
          <a:off x="1115021" y="381000"/>
          <a:ext cx="10151694" cy="26561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828800" y="2139289"/>
            <a:ext cx="897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smtClean="0">
                <a:solidFill>
                  <a:schemeClr val="bg1">
                    <a:lumMod val="50000"/>
                  </a:schemeClr>
                </a:solidFill>
              </a:rPr>
              <a:t>Diverge</a:t>
            </a:r>
            <a:endParaRPr lang="en-US" i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42123" y="2108033"/>
            <a:ext cx="897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smtClean="0">
                <a:solidFill>
                  <a:schemeClr val="bg1">
                    <a:lumMod val="50000"/>
                  </a:schemeClr>
                </a:solidFill>
              </a:rPr>
              <a:t>Diverge</a:t>
            </a:r>
            <a:endParaRPr lang="en-US" i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44710" y="2139289"/>
            <a:ext cx="1059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Converge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719744" y="2139289"/>
            <a:ext cx="1059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smtClean="0">
                <a:solidFill>
                  <a:schemeClr val="bg1">
                    <a:lumMod val="50000"/>
                  </a:schemeClr>
                </a:solidFill>
              </a:rPr>
              <a:t>Converge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" name="Straight Connector 15"/>
          <p:cNvCxnSpPr>
            <a:endCxn id="13" idx="1"/>
          </p:cNvCxnSpPr>
          <p:nvPr/>
        </p:nvCxnSpPr>
        <p:spPr>
          <a:xfrm>
            <a:off x="2726290" y="2323955"/>
            <a:ext cx="9184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823703" y="2323955"/>
            <a:ext cx="9184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801324" y="2329253"/>
            <a:ext cx="9184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82859" y="5400946"/>
            <a:ext cx="129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Dig Deeper:</a:t>
            </a:r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82859" y="5411963"/>
            <a:ext cx="6096000" cy="1200329"/>
            <a:chOff x="382859" y="5411963"/>
            <a:chExt cx="6096000" cy="1200329"/>
          </a:xfrm>
        </p:grpSpPr>
        <p:sp>
          <p:nvSpPr>
            <p:cNvPr id="15" name="Rectangle 14"/>
            <p:cNvSpPr/>
            <p:nvPr/>
          </p:nvSpPr>
          <p:spPr>
            <a:xfrm>
              <a:off x="382859" y="5781295"/>
              <a:ext cx="6096000" cy="83099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fontAlgn="base"/>
              <a:r>
                <a:rPr lang="en-US" sz="1200" u="sng" dirty="0" smtClean="0">
                  <a:solidFill>
                    <a:srgbClr val="1155CC"/>
                  </a:solidFill>
                  <a:latin typeface="Calibri" charset="0"/>
                  <a:hlinkClick r:id="rId3"/>
                </a:rPr>
                <a:t>https</a:t>
              </a:r>
              <a:r>
                <a:rPr lang="en-US" sz="1200" u="sng" dirty="0">
                  <a:solidFill>
                    <a:srgbClr val="1155CC"/>
                  </a:solidFill>
                  <a:latin typeface="Calibri" charset="0"/>
                  <a:hlinkClick r:id="rId3"/>
                </a:rPr>
                <a:t>://www.interaction-design.org/literature/article/5-stages-in-the-design-thinking-process</a:t>
              </a:r>
              <a:r>
                <a:rPr lang="en-US" sz="1200" dirty="0">
                  <a:solidFill>
                    <a:srgbClr val="212121"/>
                  </a:solidFill>
                  <a:latin typeface="Calibri" charset="0"/>
                </a:rPr>
                <a:t> </a:t>
              </a:r>
            </a:p>
            <a:p>
              <a:pPr fontAlgn="base"/>
              <a:r>
                <a:rPr lang="en-US" sz="1200" u="sng" dirty="0" smtClean="0">
                  <a:solidFill>
                    <a:srgbClr val="1155CC"/>
                  </a:solidFill>
                  <a:latin typeface="Calibri" charset="0"/>
                  <a:hlinkClick r:id="rId4"/>
                </a:rPr>
                <a:t>http</a:t>
              </a:r>
              <a:r>
                <a:rPr lang="en-US" sz="1200" u="sng" dirty="0">
                  <a:solidFill>
                    <a:srgbClr val="1155CC"/>
                  </a:solidFill>
                  <a:latin typeface="Calibri" charset="0"/>
                  <a:hlinkClick r:id="rId4"/>
                </a:rPr>
                <a:t>://www.ideou.com/pages/design-thinking</a:t>
              </a:r>
              <a:endParaRPr lang="en-US" sz="1200" dirty="0">
                <a:solidFill>
                  <a:srgbClr val="212121"/>
                </a:solidFill>
                <a:latin typeface="Calibri" charset="0"/>
              </a:endParaRPr>
            </a:p>
            <a:p>
              <a:pPr fontAlgn="base"/>
              <a:r>
                <a:rPr lang="en-US" sz="1200" u="sng" dirty="0" smtClean="0">
                  <a:solidFill>
                    <a:srgbClr val="1155CC"/>
                  </a:solidFill>
                  <a:latin typeface="Calibri" charset="0"/>
                  <a:hlinkClick r:id="rId5"/>
                </a:rPr>
                <a:t>https</a:t>
              </a:r>
              <a:r>
                <a:rPr lang="en-US" sz="1200" u="sng" dirty="0">
                  <a:solidFill>
                    <a:srgbClr val="1155CC"/>
                  </a:solidFill>
                  <a:latin typeface="Calibri" charset="0"/>
                  <a:hlinkClick r:id="rId5"/>
                </a:rPr>
                <a:t>://dschool.stanford.edu/resources-collections/a-virtual-crash-course-in-design-thinking</a:t>
              </a:r>
              <a:endParaRPr lang="en-US" sz="1200" dirty="0">
                <a:solidFill>
                  <a:srgbClr val="212121"/>
                </a:solidFill>
                <a:latin typeface="Calibri" charset="0"/>
              </a:endParaRPr>
            </a:p>
            <a:p>
              <a:r>
                <a:rPr lang="en-US" sz="1200" u="sng" dirty="0" smtClean="0">
                  <a:solidFill>
                    <a:srgbClr val="1155CC"/>
                  </a:solidFill>
                  <a:latin typeface="Calibri" charset="0"/>
                  <a:hlinkClick r:id="rId6"/>
                </a:rPr>
                <a:t>https</a:t>
              </a:r>
              <a:r>
                <a:rPr lang="en-US" sz="1200" u="sng" dirty="0">
                  <a:solidFill>
                    <a:srgbClr val="1155CC"/>
                  </a:solidFill>
                  <a:latin typeface="Calibri" charset="0"/>
                  <a:hlinkClick r:id="rId6"/>
                </a:rPr>
                <a:t>://www.ibm.com/design/thinking/</a:t>
              </a:r>
              <a:endParaRPr 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2859" y="5411963"/>
              <a:ext cx="12955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Dig Deeper: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1693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0816" y="787491"/>
            <a:ext cx="10058400" cy="638803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72566" y="233943"/>
            <a:ext cx="7121736" cy="858234"/>
          </a:xfrm>
        </p:spPr>
        <p:txBody>
          <a:bodyPr>
            <a:normAutofit fontScale="90000"/>
          </a:bodyPr>
          <a:lstStyle/>
          <a:p>
            <a:r>
              <a:rPr lang="en-US" smtClean="0"/>
              <a:t>An Interdisciplinary Hub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42668" y="2086711"/>
            <a:ext cx="1104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 smtClean="0"/>
              <a:t>iSchool</a:t>
            </a:r>
            <a:endParaRPr lang="en-US" sz="2400" b="1" dirty="0"/>
          </a:p>
          <a:p>
            <a:pPr algn="ctr"/>
            <a:r>
              <a:rPr lang="en-US" sz="2400" b="1" dirty="0" smtClean="0"/>
              <a:t>CCI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781376" y="3734402"/>
            <a:ext cx="1153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/>
              <a:t>Provost</a:t>
            </a:r>
            <a:endParaRPr lang="en-US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658542" y="5222388"/>
            <a:ext cx="1273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/>
              <a:t>Libraries</a:t>
            </a:r>
            <a:endParaRPr lang="en-US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7277505" y="5420388"/>
            <a:ext cx="2381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External Partners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37630" y="3672846"/>
            <a:ext cx="3288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Founding Partners</a:t>
            </a:r>
            <a:endParaRPr lang="en-US" sz="3200" b="1" dirty="0"/>
          </a:p>
        </p:txBody>
      </p:sp>
      <p:grpSp>
        <p:nvGrpSpPr>
          <p:cNvPr id="22" name="Group 21"/>
          <p:cNvGrpSpPr/>
          <p:nvPr/>
        </p:nvGrpSpPr>
        <p:grpSpPr>
          <a:xfrm>
            <a:off x="7277505" y="979652"/>
            <a:ext cx="2925737" cy="2616135"/>
            <a:chOff x="7277505" y="979652"/>
            <a:chExt cx="2925737" cy="2616135"/>
          </a:xfrm>
        </p:grpSpPr>
        <p:sp>
          <p:nvSpPr>
            <p:cNvPr id="13" name="TextBox 12"/>
            <p:cNvSpPr txBox="1"/>
            <p:nvPr/>
          </p:nvSpPr>
          <p:spPr>
            <a:xfrm>
              <a:off x="7398948" y="1405340"/>
              <a:ext cx="20342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Jim Moran School</a:t>
              </a:r>
              <a:endParaRPr lang="en-US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398948" y="1733167"/>
              <a:ext cx="11095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Fine Arts</a:t>
              </a:r>
              <a:endParaRPr lang="en-US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416913" y="2107277"/>
              <a:ext cx="14189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Engineering</a:t>
              </a:r>
              <a:endParaRPr lang="en-US" sz="2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944805" y="2861284"/>
              <a:ext cx="1238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Education</a:t>
              </a:r>
              <a:endParaRPr lang="en-US" sz="2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659417" y="2507387"/>
              <a:ext cx="17892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Arts &amp; Sciences</a:t>
              </a:r>
              <a:endParaRPr lang="en-US" sz="20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468472" y="3195677"/>
              <a:ext cx="17347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Social Sciences</a:t>
              </a:r>
              <a:endParaRPr lang="en-US" sz="20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277505" y="979652"/>
              <a:ext cx="25684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Academic Partners</a:t>
              </a:r>
              <a:endParaRPr 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1" grpId="0"/>
      <p:bldP spid="19" grpId="0"/>
      <p:bldP spid="2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Key Ingredients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453174"/>
            <a:ext cx="7677839" cy="4351338"/>
          </a:xfrm>
        </p:spPr>
        <p:txBody>
          <a:bodyPr/>
          <a:lstStyle/>
          <a:p>
            <a:r>
              <a:rPr lang="en-US" dirty="0" smtClean="0"/>
              <a:t>Innovation Hub provides:</a:t>
            </a:r>
          </a:p>
          <a:p>
            <a:pPr lvl="1"/>
            <a:r>
              <a:rPr lang="en-US" dirty="0" smtClean="0"/>
              <a:t>Access to new </a:t>
            </a:r>
            <a:r>
              <a:rPr lang="en-US" dirty="0"/>
              <a:t>t</a:t>
            </a:r>
            <a:r>
              <a:rPr lang="en-US" dirty="0" smtClean="0"/>
              <a:t>echnologies</a:t>
            </a:r>
          </a:p>
          <a:p>
            <a:pPr lvl="1"/>
            <a:r>
              <a:rPr lang="en-US" dirty="0" smtClean="0"/>
              <a:t>Innovation frameworks: design </a:t>
            </a:r>
            <a:r>
              <a:rPr lang="en-US" dirty="0"/>
              <a:t>t</a:t>
            </a:r>
            <a:r>
              <a:rPr lang="en-US" dirty="0" smtClean="0"/>
              <a:t>hinking</a:t>
            </a:r>
          </a:p>
          <a:p>
            <a:pPr lvl="1"/>
            <a:r>
              <a:rPr lang="en-US" dirty="0" smtClean="0"/>
              <a:t>Space, staff and support</a:t>
            </a:r>
          </a:p>
          <a:p>
            <a:r>
              <a:rPr lang="en-US" dirty="0" smtClean="0"/>
              <a:t>Partners (internal and external) provide:</a:t>
            </a:r>
          </a:p>
          <a:p>
            <a:pPr lvl="1"/>
            <a:r>
              <a:rPr lang="en-US" dirty="0" smtClean="0"/>
              <a:t>Subject-area expertise</a:t>
            </a:r>
          </a:p>
          <a:p>
            <a:pPr lvl="1"/>
            <a:r>
              <a:rPr lang="en-US" dirty="0" smtClean="0"/>
              <a:t>Transdisciplinary collaboration</a:t>
            </a:r>
          </a:p>
          <a:p>
            <a:pPr lvl="1"/>
            <a:r>
              <a:rPr lang="en-US" dirty="0" smtClean="0"/>
              <a:t>Design challenges</a:t>
            </a:r>
          </a:p>
          <a:p>
            <a:r>
              <a:rPr lang="en-US" dirty="0" smtClean="0"/>
              <a:t>Student driven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516039" y="541394"/>
            <a:ext cx="2744633" cy="5862274"/>
            <a:chOff x="8903353" y="314689"/>
            <a:chExt cx="2744633" cy="5862274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3353" y="314689"/>
              <a:ext cx="2735339" cy="1823560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2646" y="4353403"/>
              <a:ext cx="2735340" cy="1823560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2646" y="2337144"/>
              <a:ext cx="2726046" cy="18173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064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95533" y="1378093"/>
            <a:ext cx="7050200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err="1" smtClean="0">
                <a:hlinkClick r:id="rId3"/>
              </a:rPr>
              <a:t>www.innovation.fsu.edu</a:t>
            </a:r>
            <a:endParaRPr lang="en-US" sz="5400" dirty="0" smtClean="0"/>
          </a:p>
          <a:p>
            <a:pPr algn="ctr"/>
            <a:endParaRPr lang="en-US" sz="3200" dirty="0"/>
          </a:p>
          <a:p>
            <a:pPr algn="ctr"/>
            <a:r>
              <a:rPr lang="en-US" sz="3200" dirty="0" smtClean="0"/>
              <a:t>Thank </a:t>
            </a:r>
            <a:r>
              <a:rPr lang="en-US" sz="3200" dirty="0" smtClean="0"/>
              <a:t>you!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 smtClean="0"/>
              <a:t>Ken Baldauf </a:t>
            </a:r>
          </a:p>
          <a:p>
            <a:pPr algn="ctr"/>
            <a:r>
              <a:rPr lang="en-US" sz="3200" dirty="0" smtClean="0"/>
              <a:t>kbaldauf@innovation.fsu.edu</a:t>
            </a:r>
          </a:p>
          <a:p>
            <a:pPr algn="ctr"/>
            <a:r>
              <a:rPr lang="en-US" sz="3200" dirty="0" smtClean="0"/>
              <a:t>850.645.8649</a:t>
            </a:r>
          </a:p>
        </p:txBody>
      </p:sp>
    </p:spTree>
    <p:extLst>
      <p:ext uri="{BB962C8B-B14F-4D97-AF65-F5344CB8AC3E}">
        <p14:creationId xmlns:p14="http://schemas.microsoft.com/office/powerpoint/2010/main" val="1159360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Corporate Innovation Centers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winning strategy for many Fortune 500 companies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26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37755" y="6165647"/>
            <a:ext cx="81385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0" i="1" dirty="0" smtClean="0">
                <a:solidFill>
                  <a:srgbClr val="191913"/>
                </a:solidFill>
                <a:effectLst/>
                <a:latin typeface="Helvetica" charset="0"/>
                <a:hlinkClick r:id="rId3"/>
              </a:rPr>
              <a:t>Corporate Innovation Centers Are Taking Over the World</a:t>
            </a:r>
            <a:r>
              <a:rPr lang="en-US" sz="1400" b="0" i="0" dirty="0" smtClean="0">
                <a:solidFill>
                  <a:srgbClr val="191913"/>
                </a:solidFill>
                <a:effectLst/>
                <a:latin typeface="Helvetica" charset="0"/>
              </a:rPr>
              <a:t>, </a:t>
            </a:r>
            <a:r>
              <a:rPr lang="en-US" b="1" dirty="0"/>
              <a:t>Brian </a:t>
            </a:r>
            <a:r>
              <a:rPr lang="en-US" b="1" dirty="0" smtClean="0"/>
              <a:t>Solis</a:t>
            </a:r>
            <a:r>
              <a:rPr lang="en-US" sz="1400" dirty="0" smtClean="0"/>
              <a:t>, Principal </a:t>
            </a:r>
            <a:r>
              <a:rPr lang="en-US" sz="1400" dirty="0"/>
              <a:t>Analyst at Altimeter</a:t>
            </a:r>
            <a:r>
              <a:rPr lang="en-US" sz="1400" b="0" i="0" dirty="0" smtClean="0">
                <a:solidFill>
                  <a:srgbClr val="191913"/>
                </a:solidFill>
                <a:effectLst/>
                <a:latin typeface="Helvetica" charset="0"/>
              </a:rPr>
              <a:t> </a:t>
            </a:r>
            <a:endParaRPr lang="en-US" sz="1400" b="0" i="0" dirty="0">
              <a:solidFill>
                <a:srgbClr val="191913"/>
              </a:solidFill>
              <a:effectLst/>
              <a:latin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37755" y="3098042"/>
            <a:ext cx="809501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1" dirty="0" smtClean="0">
                <a:solidFill>
                  <a:srgbClr val="222222"/>
                </a:solidFill>
                <a:effectLst/>
                <a:latin typeface="Helvetica" charset="0"/>
              </a:rPr>
              <a:t>“We live in an era of digital Darwinism, a time when technology and society continually evolve. The reality is that innovation is now a constant, and the net result sets the stage for disruption.” </a:t>
            </a:r>
            <a:endParaRPr lang="en-US" sz="2400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7756" y="-1"/>
            <a:ext cx="8095013" cy="279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41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129" y="380020"/>
            <a:ext cx="1881167" cy="7652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84" y="1084952"/>
            <a:ext cx="2147866" cy="9560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64" y="2441099"/>
            <a:ext cx="2400931" cy="34093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142" y="2966987"/>
            <a:ext cx="2622286" cy="13111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6167" y="4560695"/>
            <a:ext cx="1366405" cy="136640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95366" y="253235"/>
            <a:ext cx="1981200" cy="1981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05953" y="2436787"/>
            <a:ext cx="3683000" cy="2209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0761" y="652089"/>
            <a:ext cx="1475281" cy="195947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774287" y="3433534"/>
            <a:ext cx="2934937" cy="12420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73676" y="2348715"/>
            <a:ext cx="2201223" cy="117208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074915" y="4904126"/>
            <a:ext cx="2341127" cy="142751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466315" y="1770906"/>
            <a:ext cx="3576537" cy="66588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966573" y="4127353"/>
            <a:ext cx="5065047" cy="74333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050686" y="612930"/>
            <a:ext cx="2527971" cy="55184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50686" y="5345664"/>
            <a:ext cx="3459366" cy="77524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80142" y="6283667"/>
            <a:ext cx="4297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Dig deeper: </a:t>
            </a:r>
            <a:r>
              <a:rPr lang="en-US" dirty="0" err="1" smtClean="0">
                <a:hlinkClick r:id="rId18"/>
              </a:rPr>
              <a:t>www.lowesinnovationlabs.com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20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5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3126" y="1282534"/>
            <a:ext cx="12053091" cy="4892643"/>
            <a:chOff x="99526" y="676883"/>
            <a:chExt cx="12053091" cy="489264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9526" y="676883"/>
              <a:ext cx="6476570" cy="4892643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76096" y="795646"/>
              <a:ext cx="5576521" cy="3728853"/>
            </a:xfrm>
            <a:prstGeom prst="rect">
              <a:avLst/>
            </a:prstGeom>
          </p:spPr>
        </p:pic>
      </p:grpSp>
      <p:sp>
        <p:nvSpPr>
          <p:cNvPr id="7" name="Rectangle 6"/>
          <p:cNvSpPr/>
          <p:nvPr/>
        </p:nvSpPr>
        <p:spPr>
          <a:xfrm>
            <a:off x="83126" y="6222688"/>
            <a:ext cx="90133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i="1" dirty="0">
                <a:hlinkClick r:id="rId5"/>
              </a:rPr>
              <a:t>The Rise of Innovation Empires </a:t>
            </a:r>
            <a:r>
              <a:rPr lang="en-US" sz="1400" i="1" dirty="0" smtClean="0">
                <a:hlinkClick r:id="rId5"/>
              </a:rPr>
              <a:t>Worldwide</a:t>
            </a:r>
            <a:r>
              <a:rPr lang="en-US" sz="1400" dirty="0" smtClean="0"/>
              <a:t>, Brian </a:t>
            </a:r>
            <a:r>
              <a:rPr lang="en-US" sz="1400" dirty="0"/>
              <a:t>Solis, Principal Analyst at Altimeter and Jerome </a:t>
            </a:r>
            <a:r>
              <a:rPr lang="en-US" sz="1400" dirty="0" err="1"/>
              <a:t>Buvat</a:t>
            </a:r>
            <a:r>
              <a:rPr lang="en-US" sz="1400" dirty="0"/>
              <a:t>, </a:t>
            </a:r>
            <a:r>
              <a:rPr lang="en-US" sz="1400" dirty="0" err="1"/>
              <a:t>CapGemini</a:t>
            </a:r>
            <a:r>
              <a:rPr lang="en-US" sz="1400" dirty="0"/>
              <a:t>.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3126" y="75734"/>
            <a:ext cx="10515600" cy="1325563"/>
          </a:xfrm>
        </p:spPr>
        <p:txBody>
          <a:bodyPr/>
          <a:lstStyle/>
          <a:p>
            <a:r>
              <a:rPr lang="en-US" dirty="0" smtClean="0"/>
              <a:t>456 Corporate Innovation Centers Worldwide</a:t>
            </a:r>
            <a:br>
              <a:rPr lang="en-US" dirty="0" smtClean="0"/>
            </a:br>
            <a:r>
              <a:rPr lang="en-US" sz="2000" dirty="0" smtClean="0"/>
              <a:t>Oct 2016 </a:t>
            </a:r>
            <a:r>
              <a:rPr lang="mr-IN" sz="2000" dirty="0" smtClean="0"/>
              <a:t>–</a:t>
            </a:r>
            <a:r>
              <a:rPr lang="en-US" sz="2000" dirty="0" smtClean="0"/>
              <a:t> up 51 percent from July 2015, here’s where they are building the latest</a:t>
            </a:r>
            <a:r>
              <a:rPr lang="mr-IN" sz="2000" dirty="0" smtClean="0"/>
              <a:t>…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14926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2575" y="477700"/>
            <a:ext cx="4418977" cy="24856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876" y="3430243"/>
            <a:ext cx="5810643" cy="26534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9456" y="6339762"/>
            <a:ext cx="73030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smtClean="0">
                <a:latin typeface="+mj-lt"/>
              </a:rPr>
              <a:t>Dig Deeper</a:t>
            </a:r>
            <a:r>
              <a:rPr lang="en-US" sz="1400" dirty="0" smtClean="0">
                <a:latin typeface="+mj-lt"/>
              </a:rPr>
              <a:t>: </a:t>
            </a:r>
            <a:r>
              <a:rPr lang="en-US" sz="1400" dirty="0" smtClean="0">
                <a:latin typeface="+mj-lt"/>
                <a:hlinkClick r:id="rId5"/>
              </a:rPr>
              <a:t>Peek </a:t>
            </a:r>
            <a:r>
              <a:rPr lang="en-US" sz="1400" dirty="0">
                <a:latin typeface="+mj-lt"/>
                <a:hlinkClick r:id="rId5"/>
              </a:rPr>
              <a:t>Inside 7 of The Banking World’s Coolest Innovation Labs</a:t>
            </a:r>
            <a:endParaRPr lang="en-US" sz="1400" i="0" dirty="0">
              <a:effectLst/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104" y="3133344"/>
            <a:ext cx="4842534" cy="25847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456" y="238252"/>
            <a:ext cx="5284298" cy="244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5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14369" y="-95003"/>
            <a:ext cx="7664532" cy="6858000"/>
          </a:xfrm>
          <a:prstGeom prst="rect">
            <a:avLst/>
          </a:prstGeom>
        </p:spPr>
      </p:pic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809568" y="246372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Innovate or Implode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617664" y="1415955"/>
            <a:ext cx="4411287" cy="2267414"/>
            <a:chOff x="7841184" y="1415955"/>
            <a:chExt cx="4411287" cy="2267414"/>
          </a:xfrm>
        </p:grpSpPr>
        <p:sp>
          <p:nvSpPr>
            <p:cNvPr id="26" name="Right Arrow 25"/>
            <p:cNvSpPr/>
            <p:nvPr/>
          </p:nvSpPr>
          <p:spPr>
            <a:xfrm flipH="1">
              <a:off x="7841184" y="1415955"/>
              <a:ext cx="1698172" cy="2267414"/>
            </a:xfrm>
            <a:prstGeom prst="rightArrow">
              <a:avLst>
                <a:gd name="adj1" fmla="val 67978"/>
                <a:gd name="adj2" fmla="val 4948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9539356" y="1672499"/>
              <a:ext cx="2713115" cy="175432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3600" b="0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Incorporating</a:t>
              </a:r>
            </a:p>
            <a:p>
              <a:r>
                <a:rPr lang="en-US" sz="36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New</a:t>
              </a:r>
            </a:p>
            <a:p>
              <a:r>
                <a:rPr lang="en-US" sz="3600" b="0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Technologies</a:t>
              </a:r>
              <a:endPara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91454" y="1358179"/>
            <a:ext cx="3980453" cy="2325190"/>
            <a:chOff x="360974" y="1358179"/>
            <a:chExt cx="3980453" cy="2325190"/>
          </a:xfrm>
        </p:grpSpPr>
        <p:sp>
          <p:nvSpPr>
            <p:cNvPr id="25" name="Right Arrow 24"/>
            <p:cNvSpPr/>
            <p:nvPr/>
          </p:nvSpPr>
          <p:spPr>
            <a:xfrm>
              <a:off x="2643255" y="1358179"/>
              <a:ext cx="1698172" cy="2325190"/>
            </a:xfrm>
            <a:prstGeom prst="rightArrow">
              <a:avLst>
                <a:gd name="adj1" fmla="val 67978"/>
                <a:gd name="adj2" fmla="val 4948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60974" y="1663078"/>
              <a:ext cx="2248180" cy="175432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3600" b="0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Addressing</a:t>
              </a:r>
            </a:p>
            <a:p>
              <a:pPr algn="r"/>
              <a:r>
                <a:rPr lang="en-US" sz="36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Complex</a:t>
              </a:r>
            </a:p>
            <a:p>
              <a:pPr algn="r"/>
              <a:r>
                <a:rPr lang="en-US" sz="3600" b="0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Challenges</a:t>
              </a:r>
              <a:endPara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68765" y="3683369"/>
            <a:ext cx="4199118" cy="2325190"/>
            <a:chOff x="178925" y="3683369"/>
            <a:chExt cx="4199118" cy="2325190"/>
          </a:xfrm>
        </p:grpSpPr>
        <p:sp>
          <p:nvSpPr>
            <p:cNvPr id="27" name="Right Arrow 26"/>
            <p:cNvSpPr/>
            <p:nvPr/>
          </p:nvSpPr>
          <p:spPr>
            <a:xfrm>
              <a:off x="2679871" y="3683369"/>
              <a:ext cx="1698172" cy="2325190"/>
            </a:xfrm>
            <a:prstGeom prst="rightArrow">
              <a:avLst>
                <a:gd name="adj1" fmla="val 67978"/>
                <a:gd name="adj2" fmla="val 4948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78925" y="4014833"/>
              <a:ext cx="2465675" cy="175432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Maintaining</a:t>
              </a:r>
            </a:p>
            <a:p>
              <a:pPr algn="ctr"/>
              <a:r>
                <a:rPr lang="en-US" sz="36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Competitive</a:t>
              </a:r>
            </a:p>
            <a:p>
              <a:pPr algn="ctr"/>
              <a:r>
                <a:rPr lang="en-US" sz="3600" b="0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Advantage</a:t>
              </a:r>
              <a:endPara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627824" y="3683369"/>
            <a:ext cx="3760886" cy="2267414"/>
            <a:chOff x="7841184" y="3683369"/>
            <a:chExt cx="3760886" cy="2267414"/>
          </a:xfrm>
        </p:grpSpPr>
        <p:sp>
          <p:nvSpPr>
            <p:cNvPr id="28" name="Right Arrow 27"/>
            <p:cNvSpPr/>
            <p:nvPr/>
          </p:nvSpPr>
          <p:spPr>
            <a:xfrm flipH="1">
              <a:off x="7841184" y="3683369"/>
              <a:ext cx="1698172" cy="2267414"/>
            </a:xfrm>
            <a:prstGeom prst="rightArrow">
              <a:avLst>
                <a:gd name="adj1" fmla="val 67978"/>
                <a:gd name="adj2" fmla="val 4948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9600817" y="3968801"/>
              <a:ext cx="2001253" cy="175432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36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Meeting</a:t>
              </a:r>
            </a:p>
            <a:p>
              <a:r>
                <a:rPr lang="en-US" sz="36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Customer</a:t>
              </a:r>
            </a:p>
            <a:p>
              <a:r>
                <a:rPr lang="en-US" sz="3600" b="0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Demand</a:t>
              </a:r>
              <a:endPara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210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30629" y="777913"/>
            <a:ext cx="2968831" cy="2794075"/>
            <a:chOff x="130629" y="239433"/>
            <a:chExt cx="2968831" cy="279407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629" y="608765"/>
              <a:ext cx="2968831" cy="2424743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30629" y="239433"/>
              <a:ext cx="950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Benefits</a:t>
              </a:r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099460" y="1661540"/>
            <a:ext cx="4868883" cy="3451565"/>
            <a:chOff x="3099460" y="1123060"/>
            <a:chExt cx="4868883" cy="345156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99460" y="1492392"/>
              <a:ext cx="4868883" cy="3082233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137125" y="1123060"/>
              <a:ext cx="12795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Tech Driven</a:t>
              </a:r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433088" y="3357505"/>
            <a:ext cx="4604861" cy="3225516"/>
            <a:chOff x="7433088" y="2819025"/>
            <a:chExt cx="4604861" cy="32255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33088" y="3277672"/>
              <a:ext cx="4604861" cy="276686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8083774" y="2819025"/>
              <a:ext cx="2470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Partnering with Startups</a:t>
              </a:r>
              <a:endParaRPr lang="en-US" dirty="0"/>
            </a:p>
          </p:txBody>
        </p:sp>
      </p:grpSp>
      <p:sp>
        <p:nvSpPr>
          <p:cNvPr id="12" name="Title 23"/>
          <p:cNvSpPr>
            <a:spLocks noGrp="1"/>
          </p:cNvSpPr>
          <p:nvPr>
            <p:ph type="title"/>
          </p:nvPr>
        </p:nvSpPr>
        <p:spPr>
          <a:xfrm>
            <a:off x="809568" y="246372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Innovate or Implode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2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9714</TotalTime>
  <Words>821</Words>
  <Application>Microsoft Macintosh PowerPoint</Application>
  <PresentationFormat>Widescreen</PresentationFormat>
  <Paragraphs>209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Calibri</vt:lpstr>
      <vt:lpstr>Calibri Light</vt:lpstr>
      <vt:lpstr>Georgia</vt:lpstr>
      <vt:lpstr>Helvetica</vt:lpstr>
      <vt:lpstr>Mangal</vt:lpstr>
      <vt:lpstr>Arial</vt:lpstr>
      <vt:lpstr>Office Theme</vt:lpstr>
      <vt:lpstr>PowerPoint Presentation</vt:lpstr>
      <vt:lpstr>PowerPoint Presentation</vt:lpstr>
      <vt:lpstr>Corporate Innovation Centers</vt:lpstr>
      <vt:lpstr>PowerPoint Presentation</vt:lpstr>
      <vt:lpstr>PowerPoint Presentation</vt:lpstr>
      <vt:lpstr>456 Corporate Innovation Centers Worldwide Oct 2016 – up 51 percent from July 2015, here’s where they are building the latest…</vt:lpstr>
      <vt:lpstr>PowerPoint Presentation</vt:lpstr>
      <vt:lpstr>Innovate or Implode</vt:lpstr>
      <vt:lpstr>Innovate or Implode</vt:lpstr>
      <vt:lpstr> University Innovation Centers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Innovation Center @ FSU Planning </vt:lpstr>
      <vt:lpstr>PowerPoint Presentation</vt:lpstr>
      <vt:lpstr>PowerPoint Presentation</vt:lpstr>
      <vt:lpstr> An Innovation Pipeline</vt:lpstr>
      <vt:lpstr>Design Thinking</vt:lpstr>
      <vt:lpstr>An Interdisciplinary Hub</vt:lpstr>
      <vt:lpstr>Key Ingredients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 Baldauf</dc:creator>
  <cp:lastModifiedBy>Ken Baldauf</cp:lastModifiedBy>
  <cp:revision>108</cp:revision>
  <cp:lastPrinted>2018-01-07T14:49:43Z</cp:lastPrinted>
  <dcterms:created xsi:type="dcterms:W3CDTF">2017-05-18T19:40:06Z</dcterms:created>
  <dcterms:modified xsi:type="dcterms:W3CDTF">2018-01-08T20:31:01Z</dcterms:modified>
</cp:coreProperties>
</file>